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0" r:id="rId3"/>
    <p:sldId id="269" r:id="rId4"/>
    <p:sldId id="260" r:id="rId5"/>
    <p:sldId id="261" r:id="rId6"/>
    <p:sldId id="262" r:id="rId7"/>
    <p:sldId id="271" r:id="rId8"/>
    <p:sldId id="272" r:id="rId9"/>
    <p:sldId id="282" r:id="rId10"/>
    <p:sldId id="283" r:id="rId11"/>
    <p:sldId id="263" r:id="rId12"/>
    <p:sldId id="273" r:id="rId13"/>
    <p:sldId id="274" r:id="rId14"/>
    <p:sldId id="275" r:id="rId15"/>
    <p:sldId id="276" r:id="rId16"/>
    <p:sldId id="277" r:id="rId17"/>
    <p:sldId id="278" r:id="rId18"/>
    <p:sldId id="279" r:id="rId19"/>
    <p:sldId id="280" r:id="rId20"/>
    <p:sldId id="281" r:id="rId21"/>
    <p:sldId id="284" r:id="rId22"/>
    <p:sldId id="285" r:id="rId23"/>
    <p:sldId id="286" r:id="rId24"/>
    <p:sldId id="287" r:id="rId25"/>
    <p:sldId id="288" r:id="rId26"/>
    <p:sldId id="290" r:id="rId27"/>
    <p:sldId id="289" r:id="rId28"/>
    <p:sldId id="291" r:id="rId2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3923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406142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114289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3159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426132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12925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62161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64187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272068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484819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3424372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380665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2071100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3239385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152489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1206094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AA5E375-6E1C-48C3-9C46-16C622389316}" type="datetimeFigureOut">
              <a:rPr kumimoji="1" lang="ja-JP" altLang="en-US" smtClean="0"/>
              <a:t>2015/3/13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14546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4AA5E375-6E1C-48C3-9C46-16C622389316}" type="datetimeFigureOut">
              <a:rPr kumimoji="1" lang="ja-JP" altLang="en-US" smtClean="0"/>
              <a:t>2015/3/13</a:t>
            </a:fld>
            <a:endParaRPr kumimoji="1" lang="ja-JP" alt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4605585-8823-4B18-8B4D-52BEB387C113}" type="slidenum">
              <a:rPr kumimoji="1" lang="ja-JP" altLang="en-US" smtClean="0"/>
              <a:t>‹#›</a:t>
            </a:fld>
            <a:endParaRPr kumimoji="1" lang="ja-JP" altLang="en-US"/>
          </a:p>
        </p:txBody>
      </p:sp>
    </p:spTree>
    <p:extLst>
      <p:ext uri="{BB962C8B-B14F-4D97-AF65-F5344CB8AC3E}">
        <p14:creationId xmlns:p14="http://schemas.microsoft.com/office/powerpoint/2010/main" val="361506213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kumimoji="1" sz="3600" kern="1200" cap="all">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kumimoji="1"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64538" y="740229"/>
            <a:ext cx="8871912" cy="1355808"/>
          </a:xfrm>
        </p:spPr>
        <p:txBody>
          <a:bodyPr>
            <a:normAutofit/>
          </a:bodyPr>
          <a:lstStyle/>
          <a:p>
            <a:r>
              <a:rPr kumimoji="1" lang="ja-JP" altLang="en-US" sz="6000" dirty="0" smtClean="0">
                <a:latin typeface="AR P丸ゴシック体M" panose="020B0600010101010101" pitchFamily="50" charset="-128"/>
                <a:ea typeface="AR P丸ゴシック体M" panose="020B0600010101010101" pitchFamily="50" charset="-128"/>
              </a:rPr>
              <a:t>山梨県電気工事工業組合</a:t>
            </a:r>
            <a:endParaRPr kumimoji="1" lang="ja-JP" altLang="en-US" sz="6000" dirty="0">
              <a:latin typeface="AR P丸ゴシック体M" panose="020B0600010101010101" pitchFamily="50" charset="-128"/>
              <a:ea typeface="AR P丸ゴシック体M" panose="020B0600010101010101" pitchFamily="50" charset="-128"/>
            </a:endParaRPr>
          </a:p>
        </p:txBody>
      </p:sp>
      <p:sp>
        <p:nvSpPr>
          <p:cNvPr id="3" name="サブタイトル 2"/>
          <p:cNvSpPr>
            <a:spLocks noGrp="1"/>
          </p:cNvSpPr>
          <p:nvPr>
            <p:ph type="subTitle" idx="1"/>
          </p:nvPr>
        </p:nvSpPr>
        <p:spPr>
          <a:xfrm>
            <a:off x="2469467" y="3431096"/>
            <a:ext cx="7262053" cy="2592332"/>
          </a:xfrm>
        </p:spPr>
        <p:txBody>
          <a:bodyPr>
            <a:normAutofit fontScale="47500" lnSpcReduction="20000"/>
          </a:bodyPr>
          <a:lstStyle/>
          <a:p>
            <a:r>
              <a:rPr kumimoji="1" lang="ja-JP" altLang="en-US" sz="11400" dirty="0" smtClean="0">
                <a:solidFill>
                  <a:schemeClr val="tx1"/>
                </a:solidFill>
                <a:latin typeface="HG丸ｺﾞｼｯｸM-PRO" panose="020F0600000000000000" pitchFamily="50" charset="-128"/>
                <a:ea typeface="HG丸ｺﾞｼｯｸM-PRO" panose="020F0600000000000000" pitchFamily="50" charset="-128"/>
              </a:rPr>
              <a:t>青年部会</a:t>
            </a:r>
            <a:endParaRPr kumimoji="1" lang="en-US" altLang="ja-JP" sz="114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1400" dirty="0" smtClean="0">
                <a:solidFill>
                  <a:schemeClr val="tx1"/>
                </a:solidFill>
                <a:latin typeface="HG丸ｺﾞｼｯｸM-PRO" panose="020F0600000000000000" pitchFamily="50" charset="-128"/>
                <a:ea typeface="HG丸ｺﾞｼｯｸM-PRO" panose="020F0600000000000000" pitchFamily="50" charset="-128"/>
              </a:rPr>
              <a:t>平成２６年度事業報告</a:t>
            </a:r>
            <a:endParaRPr kumimoji="1" lang="ja-JP" altLang="en-US" sz="11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378114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1181" y="1048674"/>
            <a:ext cx="8534400" cy="651338"/>
          </a:xfrm>
        </p:spPr>
        <p:txBody>
          <a:bodyPr>
            <a:normAutofit fontScale="90000"/>
          </a:bodyPr>
          <a:lstStyle/>
          <a:p>
            <a:r>
              <a:rPr kumimoji="1" lang="en-US" altLang="ja-JP" dirty="0" smtClean="0">
                <a:latin typeface="HG丸ｺﾞｼｯｸM-PRO" panose="020F0600000000000000" pitchFamily="50" charset="-128"/>
                <a:ea typeface="HG丸ｺﾞｼｯｸM-PRO" panose="020F0600000000000000" pitchFamily="50" charset="-128"/>
              </a:rPr>
              <a:t>BBQ</a:t>
            </a:r>
            <a:r>
              <a:rPr kumimoji="1" lang="ja-JP" altLang="en-US" dirty="0" smtClean="0">
                <a:latin typeface="HG丸ｺﾞｼｯｸM-PRO" panose="020F0600000000000000" pitchFamily="50" charset="-128"/>
                <a:ea typeface="HG丸ｺﾞｼｯｸM-PRO" panose="020F0600000000000000" pitchFamily="50" charset="-128"/>
              </a:rPr>
              <a:t>の様子</a:t>
            </a:r>
            <a:r>
              <a:rPr kumimoji="1" lang="en-US" altLang="ja-JP" dirty="0" smtClean="0"/>
              <a:t/>
            </a:r>
            <a:br>
              <a:rPr kumimoji="1" lang="en-US" altLang="ja-JP" dirty="0" smtClean="0"/>
            </a:br>
            <a:endParaRPr kumimoji="1" lang="ja-JP" altLang="en-US" dirty="0"/>
          </a:p>
        </p:txBody>
      </p:sp>
      <p:sp>
        <p:nvSpPr>
          <p:cNvPr id="3" name="コンテンツ プレースホルダー 2"/>
          <p:cNvSpPr>
            <a:spLocks noGrp="1"/>
          </p:cNvSpPr>
          <p:nvPr>
            <p:ph idx="1"/>
          </p:nvPr>
        </p:nvSpPr>
        <p:spPr>
          <a:xfrm>
            <a:off x="581180" y="5854403"/>
            <a:ext cx="11370414" cy="450761"/>
          </a:xfrm>
        </p:spPr>
        <p:txBody>
          <a:bodyPr>
            <a:normAutofit fontScale="92500"/>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饗場相談役の音頭で乾杯　　　　　　　　　</a:t>
            </a:r>
            <a:r>
              <a:rPr kumimoji="1" lang="ja-JP" altLang="en-US" smtClean="0">
                <a:solidFill>
                  <a:schemeClr val="tx1"/>
                </a:solidFill>
                <a:latin typeface="HG丸ｺﾞｼｯｸM-PRO" panose="020F0600000000000000" pitchFamily="50" charset="-128"/>
                <a:ea typeface="HG丸ｺﾞｼｯｸM-PRO" panose="020F0600000000000000" pitchFamily="50" charset="-128"/>
              </a:rPr>
              <a:t>　　　甲州</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牛</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５ランクです</a:t>
            </a: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（なんちゃって）</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7" name="Picture 19" descr="IMG_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667" y="1700012"/>
            <a:ext cx="5085524" cy="394994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6386" y="1700012"/>
            <a:ext cx="5266589" cy="3949942"/>
          </a:xfrm>
          <a:prstGeom prst="rect">
            <a:avLst/>
          </a:prstGeom>
        </p:spPr>
      </p:pic>
    </p:spTree>
    <p:extLst>
      <p:ext uri="{BB962C8B-B14F-4D97-AF65-F5344CB8AC3E}">
        <p14:creationId xmlns:p14="http://schemas.microsoft.com/office/powerpoint/2010/main" val="915970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159657"/>
            <a:ext cx="11188474" cy="2162629"/>
          </a:xfrm>
        </p:spPr>
        <p:txBody>
          <a:bodyPr>
            <a:noAutofit/>
          </a:bodyPr>
          <a:lstStyle/>
          <a:p>
            <a:r>
              <a:rPr kumimoji="1" lang="ja-JP" altLang="en-US" sz="6400" dirty="0" smtClean="0">
                <a:latin typeface="HG丸ｺﾞｼｯｸM-PRO" panose="020F0600000000000000" pitchFamily="50" charset="-128"/>
                <a:ea typeface="HG丸ｺﾞｼｯｸM-PRO" panose="020F0600000000000000" pitchFamily="50" charset="-128"/>
              </a:rPr>
              <a:t>山梨県県民の日</a:t>
            </a:r>
            <a:r>
              <a:rPr kumimoji="1" lang="en-US" altLang="ja-JP" sz="6400" dirty="0" smtClean="0">
                <a:latin typeface="HG丸ｺﾞｼｯｸM-PRO" panose="020F0600000000000000" pitchFamily="50" charset="-128"/>
                <a:ea typeface="HG丸ｺﾞｼｯｸM-PRO" panose="020F0600000000000000" pitchFamily="50" charset="-128"/>
              </a:rPr>
              <a:t/>
            </a:r>
            <a:br>
              <a:rPr kumimoji="1" lang="en-US" altLang="ja-JP" sz="6400" dirty="0" smtClean="0">
                <a:latin typeface="HG丸ｺﾞｼｯｸM-PRO" panose="020F0600000000000000" pitchFamily="50" charset="-128"/>
                <a:ea typeface="HG丸ｺﾞｼｯｸM-PRO" panose="020F0600000000000000" pitchFamily="50" charset="-128"/>
              </a:rPr>
            </a:br>
            <a:r>
              <a:rPr lang="ja-JP" altLang="en-US" sz="6400" dirty="0">
                <a:latin typeface="HG丸ｺﾞｼｯｸM-PRO" panose="020F0600000000000000" pitchFamily="50" charset="-128"/>
                <a:ea typeface="HG丸ｺﾞｼｯｸM-PRO" panose="020F0600000000000000" pitchFamily="50" charset="-128"/>
              </a:rPr>
              <a:t>　</a:t>
            </a:r>
            <a:r>
              <a:rPr lang="ja-JP" altLang="en-US" sz="6400" dirty="0" smtClean="0">
                <a:latin typeface="HG丸ｺﾞｼｯｸM-PRO" panose="020F0600000000000000" pitchFamily="50" charset="-128"/>
                <a:ea typeface="HG丸ｺﾞｼｯｸM-PRO" panose="020F0600000000000000" pitchFamily="50" charset="-128"/>
              </a:rPr>
              <a:t>記念イベント</a:t>
            </a:r>
            <a:r>
              <a:rPr kumimoji="1" lang="ja-JP" altLang="en-US" sz="6400" dirty="0" smtClean="0">
                <a:latin typeface="HG丸ｺﾞｼｯｸM-PRO" panose="020F0600000000000000" pitchFamily="50" charset="-128"/>
                <a:ea typeface="HG丸ｺﾞｼｯｸM-PRO" panose="020F0600000000000000" pitchFamily="50" charset="-128"/>
              </a:rPr>
              <a:t>への出展</a:t>
            </a:r>
            <a:endParaRPr kumimoji="1" lang="ja-JP" altLang="en-US" sz="6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684211" y="2322286"/>
            <a:ext cx="10854645" cy="4165599"/>
          </a:xfrm>
        </p:spPr>
        <p:txBody>
          <a:bodyPr>
            <a:normAutofit fontScale="92500"/>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a:t>
            </a:r>
            <a:r>
              <a:rPr lang="en-US" altLang="ja-JP" dirty="0">
                <a:solidFill>
                  <a:schemeClr val="tx1"/>
                </a:solidFill>
                <a:latin typeface="HG丸ｺﾞｼｯｸM-PRO" panose="020F0600000000000000" pitchFamily="50" charset="-128"/>
                <a:ea typeface="HG丸ｺﾞｼｯｸM-PRO" panose="020F0600000000000000" pitchFamily="50" charset="-128"/>
              </a:rPr>
              <a:t>26</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dirty="0">
                <a:solidFill>
                  <a:schemeClr val="tx1"/>
                </a:solidFill>
                <a:latin typeface="HG丸ｺﾞｼｯｸM-PRO" panose="020F0600000000000000" pitchFamily="50" charset="-128"/>
                <a:ea typeface="HG丸ｺﾞｼｯｸM-PRO" panose="020F0600000000000000" pitchFamily="50" charset="-128"/>
              </a:rPr>
              <a:t>11</a:t>
            </a:r>
            <a:r>
              <a:rPr lang="ja-JP" altLang="en-US" dirty="0">
                <a:solidFill>
                  <a:schemeClr val="tx1"/>
                </a:solidFill>
                <a:latin typeface="HG丸ｺﾞｼｯｸM-PRO" panose="020F0600000000000000" pitchFamily="50" charset="-128"/>
                <a:ea typeface="HG丸ｺﾞｼｯｸM-PRO" panose="020F0600000000000000" pitchFamily="50" charset="-128"/>
              </a:rPr>
              <a:t>月</a:t>
            </a:r>
            <a:r>
              <a:rPr lang="en-US" altLang="ja-JP" dirty="0">
                <a:solidFill>
                  <a:schemeClr val="tx1"/>
                </a:solidFill>
                <a:latin typeface="HG丸ｺﾞｼｯｸM-PRO" panose="020F0600000000000000" pitchFamily="50" charset="-128"/>
                <a:ea typeface="HG丸ｺﾞｼｯｸM-PRO" panose="020F0600000000000000" pitchFamily="50" charset="-128"/>
              </a:rPr>
              <a:t>15</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16</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日の二日間、山梨県県民</a:t>
            </a:r>
            <a:r>
              <a:rPr lang="ja-JP" altLang="en-US" dirty="0">
                <a:solidFill>
                  <a:schemeClr val="tx1"/>
                </a:solidFill>
                <a:latin typeface="HG丸ｺﾞｼｯｸM-PRO" panose="020F0600000000000000" pitchFamily="50" charset="-128"/>
                <a:ea typeface="HG丸ｺﾞｼｯｸM-PRO" panose="020F0600000000000000" pitchFamily="50" charset="-128"/>
              </a:rPr>
              <a:t>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日記</a:t>
            </a:r>
            <a:r>
              <a:rPr lang="ja-JP" altLang="en-US" dirty="0">
                <a:solidFill>
                  <a:schemeClr val="tx1"/>
                </a:solidFill>
                <a:latin typeface="HG丸ｺﾞｼｯｸM-PRO" panose="020F0600000000000000" pitchFamily="50" charset="-128"/>
                <a:ea typeface="HG丸ｺﾞｼｯｸM-PRO" panose="020F0600000000000000" pitchFamily="50" charset="-128"/>
              </a:rPr>
              <a:t>念イベントが開催</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され山電工組青年部として出展をしました。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山電工組青年部の特別出展</a:t>
            </a:r>
            <a:r>
              <a:rPr lang="ja-JP" altLang="en-US" dirty="0">
                <a:solidFill>
                  <a:schemeClr val="tx1"/>
                </a:solidFill>
                <a:latin typeface="HG丸ｺﾞｼｯｸM-PRO" panose="020F0600000000000000" pitchFamily="50" charset="-128"/>
                <a:ea typeface="HG丸ｺﾞｼｯｸM-PRO" panose="020F0600000000000000" pitchFamily="50" charset="-128"/>
              </a:rPr>
              <a:t>も今年で</a:t>
            </a:r>
            <a:r>
              <a:rPr lang="en-US" altLang="ja-JP" dirty="0">
                <a:solidFill>
                  <a:schemeClr val="tx1"/>
                </a:solidFill>
                <a:latin typeface="HG丸ｺﾞｼｯｸM-PRO" panose="020F0600000000000000" pitchFamily="50" charset="-128"/>
                <a:ea typeface="HG丸ｺﾞｼｯｸM-PRO" panose="020F0600000000000000" pitchFamily="50" charset="-128"/>
              </a:rPr>
              <a:t>3</a:t>
            </a:r>
            <a:r>
              <a:rPr lang="ja-JP" altLang="en-US" dirty="0">
                <a:solidFill>
                  <a:schemeClr val="tx1"/>
                </a:solidFill>
                <a:latin typeface="HG丸ｺﾞｼｯｸM-PRO" panose="020F0600000000000000" pitchFamily="50" charset="-128"/>
                <a:ea typeface="HG丸ｺﾞｼｯｸM-PRO" panose="020F0600000000000000" pitchFamily="50" charset="-128"/>
              </a:rPr>
              <a:t>回目となりました。</a:t>
            </a:r>
          </a:p>
          <a:p>
            <a:r>
              <a:rPr lang="ja-JP" altLang="en-US" dirty="0">
                <a:solidFill>
                  <a:schemeClr val="tx1"/>
                </a:solidFill>
                <a:latin typeface="HG丸ｺﾞｼｯｸM-PRO" panose="020F0600000000000000" pitchFamily="50" charset="-128"/>
                <a:ea typeface="HG丸ｺﾞｼｯｸM-PRO" panose="020F0600000000000000" pitchFamily="50" charset="-128"/>
              </a:rPr>
              <a:t>今年</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は、来場者に延長</a:t>
            </a:r>
            <a:r>
              <a:rPr lang="ja-JP" altLang="en-US" dirty="0">
                <a:solidFill>
                  <a:schemeClr val="tx1"/>
                </a:solidFill>
                <a:latin typeface="HG丸ｺﾞｼｯｸM-PRO" panose="020F0600000000000000" pitchFamily="50" charset="-128"/>
                <a:ea typeface="HG丸ｺﾞｼｯｸM-PRO" panose="020F0600000000000000" pitchFamily="50" charset="-128"/>
              </a:rPr>
              <a:t>コード作成体験</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と</a:t>
            </a:r>
            <a:r>
              <a:rPr lang="en-US" altLang="ja-JP" dirty="0">
                <a:solidFill>
                  <a:schemeClr val="tx1"/>
                </a:solidFill>
                <a:latin typeface="HG丸ｺﾞｼｯｸM-PRO" panose="020F0600000000000000" pitchFamily="50" charset="-128"/>
                <a:ea typeface="HG丸ｺﾞｼｯｸM-PRO" panose="020F0600000000000000" pitchFamily="50" charset="-128"/>
              </a:rPr>
              <a:t>LED</a:t>
            </a:r>
            <a:r>
              <a:rPr lang="ja-JP" altLang="en-US" dirty="0">
                <a:solidFill>
                  <a:schemeClr val="tx1"/>
                </a:solidFill>
                <a:latin typeface="HG丸ｺﾞｼｯｸM-PRO" panose="020F0600000000000000" pitchFamily="50" charset="-128"/>
                <a:ea typeface="HG丸ｺﾞｼｯｸM-PRO" panose="020F0600000000000000" pitchFamily="50" charset="-128"/>
              </a:rPr>
              <a:t>ランプの作成体験</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をして</a:t>
            </a:r>
            <a:r>
              <a:rPr lang="ja-JP" altLang="en-US" dirty="0">
                <a:solidFill>
                  <a:schemeClr val="tx1"/>
                </a:solidFill>
                <a:latin typeface="HG丸ｺﾞｼｯｸM-PRO" panose="020F0600000000000000" pitchFamily="50" charset="-128"/>
                <a:ea typeface="HG丸ｺﾞｼｯｸM-PRO" panose="020F0600000000000000" pitchFamily="50" charset="-128"/>
              </a:rPr>
              <a:t>頂きました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また</a:t>
            </a:r>
            <a:r>
              <a:rPr lang="ja-JP" altLang="en-US" dirty="0">
                <a:solidFill>
                  <a:schemeClr val="tx1"/>
                </a:solidFill>
                <a:latin typeface="HG丸ｺﾞｼｯｸM-PRO" panose="020F0600000000000000" pitchFamily="50" charset="-128"/>
                <a:ea typeface="HG丸ｺﾞｼｯｸM-PRO" panose="020F0600000000000000" pitchFamily="50" charset="-128"/>
              </a:rPr>
              <a:t>、図面を見ながらワニ口クリップ</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で片切スイッチ</a:t>
            </a:r>
            <a:r>
              <a:rPr lang="ja-JP" altLang="en-US" dirty="0">
                <a:solidFill>
                  <a:schemeClr val="tx1"/>
                </a:solidFill>
                <a:latin typeface="HG丸ｺﾞｼｯｸM-PRO" panose="020F0600000000000000" pitchFamily="50" charset="-128"/>
                <a:ea typeface="HG丸ｺﾞｼｯｸM-PRO" panose="020F0600000000000000" pitchFamily="50" charset="-128"/>
              </a:rPr>
              <a:t>結線と、３露スイッチ</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結線</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文章</a:t>
            </a:r>
            <a:r>
              <a:rPr lang="ja-JP" altLang="en-US" dirty="0">
                <a:solidFill>
                  <a:schemeClr val="tx1"/>
                </a:solidFill>
                <a:latin typeface="HG丸ｺﾞｼｯｸM-PRO" panose="020F0600000000000000" pitchFamily="50" charset="-128"/>
                <a:ea typeface="HG丸ｺﾞｼｯｸM-PRO" panose="020F0600000000000000" pitchFamily="50" charset="-128"/>
              </a:rPr>
              <a:t>を読みながら、ワニ口クリップを使って</a:t>
            </a:r>
            <a:r>
              <a:rPr lang="en-US" altLang="ja-JP" dirty="0">
                <a:solidFill>
                  <a:schemeClr val="tx1"/>
                </a:solidFill>
                <a:latin typeface="HG丸ｺﾞｼｯｸM-PRO" panose="020F0600000000000000" pitchFamily="50" charset="-128"/>
                <a:ea typeface="HG丸ｺﾞｼｯｸM-PRO" panose="020F0600000000000000" pitchFamily="50" charset="-128"/>
              </a:rPr>
              <a:t>LED</a:t>
            </a:r>
            <a:r>
              <a:rPr lang="ja-JP" altLang="en-US" dirty="0">
                <a:solidFill>
                  <a:schemeClr val="tx1"/>
                </a:solidFill>
                <a:latin typeface="HG丸ｺﾞｼｯｸM-PRO" panose="020F0600000000000000" pitchFamily="50" charset="-128"/>
                <a:ea typeface="HG丸ｺﾞｼｯｸM-PRO" panose="020F0600000000000000" pitchFamily="50" charset="-128"/>
              </a:rPr>
              <a:t>ランプを点灯させる「つないでみよう」体験をして頂きました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来ていただいた子供たちには、名刺サイズで写真付</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dirty="0">
                <a:solidFill>
                  <a:schemeClr val="tx1"/>
                </a:solidFill>
                <a:latin typeface="HG丸ｺﾞｼｯｸM-PRO" panose="020F0600000000000000" pitchFamily="50" charset="-128"/>
                <a:ea typeface="HG丸ｺﾞｼｯｸM-PRO" panose="020F0600000000000000" pitchFamily="50" charset="-128"/>
              </a:rPr>
              <a:t>未来の電気工事士」の免許証を発行しました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昨年</a:t>
            </a:r>
            <a:r>
              <a:rPr lang="ja-JP" altLang="en-US" dirty="0">
                <a:solidFill>
                  <a:schemeClr val="tx1"/>
                </a:solidFill>
                <a:latin typeface="HG丸ｺﾞｼｯｸM-PRO" panose="020F0600000000000000" pitchFamily="50" charset="-128"/>
                <a:ea typeface="HG丸ｺﾞｼｯｸM-PRO" panose="020F0600000000000000" pitchFamily="50" charset="-128"/>
              </a:rPr>
              <a:t>同様、大勢の方々に来て</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いただきました。</a:t>
            </a:r>
            <a:r>
              <a:rPr lang="ja-JP" altLang="en-US" dirty="0">
                <a:solidFill>
                  <a:schemeClr val="tx1"/>
                </a:solidFill>
                <a:latin typeface="HG丸ｺﾞｼｯｸM-PRO" panose="020F0600000000000000" pitchFamily="50" charset="-128"/>
                <a:ea typeface="HG丸ｺﾞｼｯｸM-PRO" panose="020F0600000000000000" pitchFamily="50" charset="-128"/>
              </a:rPr>
              <a:t>来年</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もがんばるぞ！</a:t>
            </a:r>
            <a:r>
              <a:rPr lang="ja-JP" altLang="en-US" dirty="0"/>
              <a:t/>
            </a:r>
            <a:br>
              <a:rPr lang="ja-JP" altLang="en-US" dirty="0"/>
            </a:br>
            <a:endParaRPr lang="ja-JP" altLang="en-US" dirty="0"/>
          </a:p>
          <a:p>
            <a:endParaRPr lang="ja-JP" altLang="en-US" dirty="0"/>
          </a:p>
        </p:txBody>
      </p:sp>
    </p:spTree>
    <p:extLst>
      <p:ext uri="{BB962C8B-B14F-4D97-AF65-F5344CB8AC3E}">
        <p14:creationId xmlns:p14="http://schemas.microsoft.com/office/powerpoint/2010/main" val="820113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会場</a:t>
            </a:r>
            <a:r>
              <a:rPr lang="ja-JP" altLang="en-US" dirty="0" smtClean="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様子</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出展ブース　　　　　　　　　　　　　　　延長コード作成体験</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9" y="1807987"/>
            <a:ext cx="4586514" cy="3481512"/>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929" y="1807987"/>
            <a:ext cx="4640566" cy="3480422"/>
          </a:xfrm>
          <a:prstGeom prst="rect">
            <a:avLst/>
          </a:prstGeom>
        </p:spPr>
      </p:pic>
    </p:spTree>
    <p:extLst>
      <p:ext uri="{BB962C8B-B14F-4D97-AF65-F5344CB8AC3E}">
        <p14:creationId xmlns:p14="http://schemas.microsoft.com/office/powerpoint/2010/main" val="2278493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会場</a:t>
            </a:r>
            <a:r>
              <a:rPr lang="ja-JP" altLang="en-US" dirty="0" smtClean="0">
                <a:latin typeface="HG丸ｺﾞｼｯｸM-PRO" panose="020F0600000000000000" pitchFamily="50" charset="-128"/>
                <a:ea typeface="HG丸ｺﾞｼｯｸM-PRO" panose="020F0600000000000000" pitchFamily="50" charset="-128"/>
              </a:rPr>
              <a:t>の</a:t>
            </a:r>
            <a:r>
              <a:rPr lang="ja-JP" altLang="en-US" dirty="0">
                <a:latin typeface="HG丸ｺﾞｼｯｸM-PRO" panose="020F0600000000000000" pitchFamily="50" charset="-128"/>
                <a:ea typeface="HG丸ｺﾞｼｯｸM-PRO" panose="020F0600000000000000" pitchFamily="50" charset="-128"/>
              </a:rPr>
              <a:t>様子</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en-US" altLang="ja-JP" dirty="0" smtClean="0">
                <a:solidFill>
                  <a:schemeClr val="tx1"/>
                </a:solidFill>
                <a:latin typeface="HG丸ｺﾞｼｯｸM-PRO" panose="020F0600000000000000" pitchFamily="50" charset="-128"/>
                <a:ea typeface="HG丸ｺﾞｼｯｸM-PRO" panose="020F0600000000000000" pitchFamily="50" charset="-128"/>
              </a:rPr>
              <a:t>LED</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ランプの作成体験</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LED</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ランプ説明図</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8" y="1807987"/>
            <a:ext cx="4640563" cy="348042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971" y="1807987"/>
            <a:ext cx="4640563" cy="3480422"/>
          </a:xfrm>
          <a:prstGeom prst="rect">
            <a:avLst/>
          </a:prstGeom>
        </p:spPr>
      </p:pic>
    </p:spTree>
    <p:extLst>
      <p:ext uri="{BB962C8B-B14F-4D97-AF65-F5344CB8AC3E}">
        <p14:creationId xmlns:p14="http://schemas.microsoft.com/office/powerpoint/2010/main" val="1712216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部員</a:t>
            </a:r>
            <a:r>
              <a:rPr lang="ja-JP" altLang="en-US" dirty="0">
                <a:latin typeface="HG丸ｺﾞｼｯｸM-PRO" panose="020F0600000000000000" pitchFamily="50" charset="-128"/>
                <a:ea typeface="HG丸ｺﾞｼｯｸM-PRO" panose="020F0600000000000000" pitchFamily="50" charset="-128"/>
              </a:rPr>
              <a:t>手作</a:t>
            </a:r>
            <a:r>
              <a:rPr lang="ja-JP" altLang="en-US" dirty="0" smtClean="0">
                <a:latin typeface="HG丸ｺﾞｼｯｸM-PRO" panose="020F0600000000000000" pitchFamily="50" charset="-128"/>
                <a:ea typeface="HG丸ｺﾞｼｯｸM-PRO" panose="020F0600000000000000" pitchFamily="50" charset="-128"/>
              </a:rPr>
              <a:t>りによる装置</a:t>
            </a:r>
            <a:r>
              <a:rPr lang="en-US" altLang="ja-JP"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片切スイッチ・</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3</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路スイッチ体験装置</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「つないでみよう」装置</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8" y="1807987"/>
            <a:ext cx="4640563" cy="3480422"/>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485" y="1807987"/>
            <a:ext cx="4640563" cy="3480422"/>
          </a:xfrm>
          <a:prstGeom prst="rect">
            <a:avLst/>
          </a:prstGeom>
        </p:spPr>
      </p:pic>
    </p:spTree>
    <p:extLst>
      <p:ext uri="{BB962C8B-B14F-4D97-AF65-F5344CB8AC3E}">
        <p14:creationId xmlns:p14="http://schemas.microsoft.com/office/powerpoint/2010/main" val="767151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kumimoji="1" lang="ja-JP" altLang="en-US" dirty="0" smtClean="0">
                <a:latin typeface="HG丸ｺﾞｼｯｸM-PRO" panose="020F0600000000000000" pitchFamily="50" charset="-128"/>
                <a:ea typeface="HG丸ｺﾞｼｯｸM-PRO" panose="020F0600000000000000" pitchFamily="50" charset="-128"/>
              </a:rPr>
              <a:t>大活躍した二人</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10609942" cy="1336523"/>
          </a:xfrm>
        </p:spPr>
        <p:txBody>
          <a:bodyPr/>
          <a:lstStyle/>
          <a:p>
            <a:r>
              <a:rPr lang="ja-JP" altLang="en-US" dirty="0">
                <a:solidFill>
                  <a:schemeClr val="tx1"/>
                </a:solidFill>
                <a:latin typeface="HG丸ｺﾞｼｯｸM-PRO" panose="020F0600000000000000" pitchFamily="50" charset="-128"/>
                <a:ea typeface="HG丸ｺﾞｼｯｸM-PRO" panose="020F0600000000000000" pitchFamily="50" charset="-128"/>
              </a:rPr>
              <a:t>二日間</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お疲れ♡</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二日間</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一番頑張った</a:t>
            </a:r>
            <a:r>
              <a:rPr lang="ja-JP" altLang="en-US" dirty="0">
                <a:solidFill>
                  <a:schemeClr val="tx1"/>
                </a:solidFill>
                <a:latin typeface="HG丸ｺﾞｼｯｸM-PRO" panose="020F0600000000000000" pitchFamily="50" charset="-128"/>
                <a:ea typeface="HG丸ｺﾞｼｯｸM-PRO" panose="020F0600000000000000" pitchFamily="50" charset="-128"/>
              </a:rPr>
              <a:t>将来有望な未来の電気工事士</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541" y="1807987"/>
            <a:ext cx="4640563" cy="3480422"/>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997" y="1095375"/>
            <a:ext cx="3356429" cy="4543879"/>
          </a:xfrm>
          <a:prstGeom prst="rect">
            <a:avLst/>
          </a:prstGeom>
        </p:spPr>
      </p:pic>
    </p:spTree>
    <p:extLst>
      <p:ext uri="{BB962C8B-B14F-4D97-AF65-F5344CB8AC3E}">
        <p14:creationId xmlns:p14="http://schemas.microsoft.com/office/powerpoint/2010/main" val="31160512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8096" y="526143"/>
            <a:ext cx="11086874" cy="1607458"/>
          </a:xfrm>
        </p:spPr>
        <p:txBody>
          <a:bodyPr>
            <a:normAutofit fontScale="90000"/>
          </a:bodyPr>
          <a:lstStyle/>
          <a:p>
            <a:r>
              <a:rPr lang="en-US" altLang="ja-JP" sz="7100" dirty="0" smtClean="0">
                <a:latin typeface="HG丸ｺﾞｼｯｸM-PRO" panose="020F0600000000000000" pitchFamily="50" charset="-128"/>
                <a:ea typeface="HG丸ｺﾞｼｯｸM-PRO" panose="020F0600000000000000" pitchFamily="50" charset="-128"/>
              </a:rPr>
              <a:t>HEMS</a:t>
            </a:r>
            <a:r>
              <a:rPr lang="ja-JP" altLang="en-US" sz="7100" dirty="0" smtClean="0">
                <a:latin typeface="HG丸ｺﾞｼｯｸM-PRO" panose="020F0600000000000000" pitchFamily="50" charset="-128"/>
                <a:ea typeface="HG丸ｺﾞｼｯｸM-PRO" panose="020F0600000000000000" pitchFamily="50" charset="-128"/>
              </a:rPr>
              <a:t>・</a:t>
            </a:r>
            <a:r>
              <a:rPr lang="en-US" altLang="ja-JP" sz="7100" dirty="0" smtClean="0">
                <a:latin typeface="HG丸ｺﾞｼｯｸM-PRO" panose="020F0600000000000000" pitchFamily="50" charset="-128"/>
                <a:ea typeface="HG丸ｺﾞｼｯｸM-PRO" panose="020F0600000000000000" pitchFamily="50" charset="-128"/>
              </a:rPr>
              <a:t>BEMS</a:t>
            </a:r>
            <a:r>
              <a:rPr lang="ja-JP" altLang="en-US" sz="7100" dirty="0" smtClean="0">
                <a:latin typeface="HG丸ｺﾞｼｯｸM-PRO" panose="020F0600000000000000" pitchFamily="50" charset="-128"/>
                <a:ea typeface="HG丸ｺﾞｼｯｸM-PRO" panose="020F0600000000000000" pitchFamily="50" charset="-128"/>
              </a:rPr>
              <a:t>の研修会</a:t>
            </a:r>
            <a:r>
              <a:rPr kumimoji="1" lang="en-US" altLang="ja-JP" sz="4400" dirty="0" smtClean="0">
                <a:latin typeface="HG丸ｺﾞｼｯｸM-PRO" panose="020F0600000000000000" pitchFamily="50" charset="-128"/>
                <a:ea typeface="HG丸ｺﾞｼｯｸM-PRO" panose="020F0600000000000000" pitchFamily="50" charset="-128"/>
              </a:rPr>
              <a:t/>
            </a:r>
            <a:br>
              <a:rPr kumimoji="1" lang="en-US" altLang="ja-JP" sz="4400" dirty="0" smtClean="0">
                <a:latin typeface="HG丸ｺﾞｼｯｸM-PRO" panose="020F0600000000000000" pitchFamily="50" charset="-128"/>
                <a:ea typeface="HG丸ｺﾞｼｯｸM-PRO" panose="020F0600000000000000" pitchFamily="50" charset="-128"/>
              </a:rPr>
            </a:b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760411" y="2249715"/>
            <a:ext cx="10702245" cy="3294743"/>
          </a:xfrm>
        </p:spPr>
        <p:txBody>
          <a:bodyPr>
            <a:normAutofit/>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平成２６年</a:t>
            </a:r>
            <a:r>
              <a:rPr lang="en-US" altLang="ja-JP" dirty="0">
                <a:solidFill>
                  <a:schemeClr val="tx1"/>
                </a:solidFill>
                <a:latin typeface="HG丸ｺﾞｼｯｸM-PRO" panose="020F0600000000000000" pitchFamily="50" charset="-128"/>
                <a:ea typeface="HG丸ｺﾞｼｯｸM-PRO" panose="020F0600000000000000" pitchFamily="50" charset="-128"/>
              </a:rPr>
              <a:t>11</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dirty="0">
                <a:solidFill>
                  <a:schemeClr val="tx1"/>
                </a:solidFill>
                <a:latin typeface="HG丸ｺﾞｼｯｸM-PRO" panose="020F0600000000000000" pitchFamily="50" charset="-128"/>
                <a:ea typeface="HG丸ｺﾞｼｯｸM-PRO" panose="020F0600000000000000" pitchFamily="50" charset="-128"/>
              </a:rPr>
              <a:t>28</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Panasonic</a:t>
            </a:r>
            <a:r>
              <a:rPr lang="ja-JP" altLang="en-US" dirty="0">
                <a:solidFill>
                  <a:schemeClr val="tx1"/>
                </a:solidFill>
                <a:latin typeface="HG丸ｺﾞｼｯｸM-PRO" panose="020F0600000000000000" pitchFamily="50" charset="-128"/>
                <a:ea typeface="HG丸ｺﾞｼｯｸM-PRO" panose="020F0600000000000000" pitchFamily="50" charset="-128"/>
              </a:rPr>
              <a:t>主催の</a:t>
            </a:r>
            <a:r>
              <a:rPr lang="en-US" altLang="ja-JP" dirty="0">
                <a:solidFill>
                  <a:schemeClr val="tx1"/>
                </a:solidFill>
                <a:latin typeface="HG丸ｺﾞｼｯｸM-PRO" panose="020F0600000000000000" pitchFamily="50" charset="-128"/>
                <a:ea typeface="HG丸ｺﾞｼｯｸM-PRO" panose="020F0600000000000000" pitchFamily="50" charset="-128"/>
              </a:rPr>
              <a:t>HEMS</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en-US" altLang="ja-JP" dirty="0">
                <a:solidFill>
                  <a:schemeClr val="tx1"/>
                </a:solidFill>
                <a:latin typeface="HG丸ｺﾞｼｯｸM-PRO" panose="020F0600000000000000" pitchFamily="50" charset="-128"/>
                <a:ea typeface="HG丸ｺﾞｼｯｸM-PRO" panose="020F0600000000000000" pitchFamily="50" charset="-128"/>
              </a:rPr>
              <a:t>BEMS</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研修会を東京都</a:t>
            </a:r>
            <a:r>
              <a:rPr lang="ja-JP" altLang="en-US" dirty="0">
                <a:solidFill>
                  <a:schemeClr val="tx1"/>
                </a:solidFill>
                <a:latin typeface="HG丸ｺﾞｼｯｸM-PRO" panose="020F0600000000000000" pitchFamily="50" charset="-128"/>
                <a:ea typeface="HG丸ｺﾞｼｯｸM-PRO" panose="020F0600000000000000" pitchFamily="50" charset="-128"/>
              </a:rPr>
              <a:t>有楽町の「東京国際</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フォーラム</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で開催して頂き参加しました。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参加者は、真剣に講習を聞きとても勉強になりました。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質疑応答の時間では、活発な質問や意見が交わされました。</a:t>
            </a: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その後</a:t>
            </a:r>
            <a:r>
              <a:rPr lang="ja-JP" altLang="en-US" dirty="0">
                <a:solidFill>
                  <a:schemeClr val="tx1"/>
                </a:solidFill>
                <a:latin typeface="HG丸ｺﾞｼｯｸM-PRO" panose="020F0600000000000000" pitchFamily="50" charset="-128"/>
                <a:ea typeface="HG丸ｺﾞｼｯｸM-PRO" panose="020F0600000000000000" pitchFamily="50" charset="-128"/>
              </a:rPr>
              <a:t>、</a:t>
            </a:r>
            <a:r>
              <a:rPr lang="en-US" altLang="ja-JP" dirty="0">
                <a:solidFill>
                  <a:schemeClr val="tx1"/>
                </a:solidFill>
                <a:latin typeface="HG丸ｺﾞｼｯｸM-PRO" panose="020F0600000000000000" pitchFamily="50" charset="-128"/>
                <a:ea typeface="HG丸ｺﾞｼｯｸM-PRO" panose="020F0600000000000000" pitchFamily="50" charset="-128"/>
              </a:rPr>
              <a:t>B1</a:t>
            </a:r>
            <a:r>
              <a:rPr lang="ja-JP" altLang="en-US" dirty="0">
                <a:solidFill>
                  <a:schemeClr val="tx1"/>
                </a:solidFill>
                <a:latin typeface="HG丸ｺﾞｼｯｸM-PRO" panose="020F0600000000000000" pitchFamily="50" charset="-128"/>
                <a:ea typeface="HG丸ｺﾞｼｯｸM-PRO" panose="020F0600000000000000" pitchFamily="50" charset="-128"/>
              </a:rPr>
              <a:t>階で「</a:t>
            </a:r>
            <a:r>
              <a:rPr lang="en-US" altLang="ja-JP" dirty="0">
                <a:solidFill>
                  <a:schemeClr val="tx1"/>
                </a:solidFill>
                <a:latin typeface="HG丸ｺﾞｼｯｸM-PRO" panose="020F0600000000000000" pitchFamily="50" charset="-128"/>
                <a:ea typeface="HG丸ｺﾞｼｯｸM-PRO" panose="020F0600000000000000" pitchFamily="50" charset="-128"/>
              </a:rPr>
              <a:t>SUPER BOX2014</a:t>
            </a:r>
            <a:r>
              <a:rPr lang="ja-JP" altLang="en-US" dirty="0">
                <a:solidFill>
                  <a:schemeClr val="tx1"/>
                </a:solidFill>
                <a:latin typeface="HG丸ｺﾞｼｯｸM-PRO" panose="020F0600000000000000" pitchFamily="50" charset="-128"/>
                <a:ea typeface="HG丸ｺﾞｼｯｸM-PRO" panose="020F0600000000000000" pitchFamily="50" charset="-128"/>
              </a:rPr>
              <a:t>」の</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見学会場を見てまわりました。</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r>
              <a:rPr lang="en-US" altLang="ja-JP" dirty="0" smtClean="0">
                <a:solidFill>
                  <a:schemeClr val="tx1"/>
                </a:solidFill>
                <a:latin typeface="HG丸ｺﾞｼｯｸM-PRO" panose="020F0600000000000000" pitchFamily="50" charset="-128"/>
                <a:ea typeface="HG丸ｺﾞｼｯｸM-PRO" panose="020F0600000000000000" pitchFamily="50" charset="-128"/>
              </a:rPr>
              <a:t>Panasonic</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の皆様ありがとうございました。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93833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会場</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東京駅（会場？）</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東京</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国際フォーラム</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9352" y="1807986"/>
            <a:ext cx="4615543" cy="3461657"/>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629" y="1807985"/>
            <a:ext cx="4615542" cy="3461657"/>
          </a:xfrm>
          <a:prstGeom prst="rect">
            <a:avLst/>
          </a:prstGeom>
        </p:spPr>
      </p:pic>
    </p:spTree>
    <p:extLst>
      <p:ext uri="{BB962C8B-B14F-4D97-AF65-F5344CB8AC3E}">
        <p14:creationId xmlns:p14="http://schemas.microsoft.com/office/powerpoint/2010/main" val="173905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研修会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研修会</a:t>
            </a:r>
            <a:r>
              <a:rPr lang="ja-JP" altLang="en-US" dirty="0">
                <a:solidFill>
                  <a:schemeClr val="tx1"/>
                </a:solidFill>
                <a:latin typeface="HG丸ｺﾞｼｯｸM-PRO" panose="020F0600000000000000" pitchFamily="50" charset="-128"/>
                <a:ea typeface="HG丸ｺﾞｼｯｸM-PRO" panose="020F0600000000000000" pitchFamily="50" charset="-128"/>
              </a:rPr>
              <a:t>資料</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真剣に講習を聞く青年部員</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8" y="1807985"/>
            <a:ext cx="4615543" cy="3461657"/>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41" y="1807984"/>
            <a:ext cx="4615543" cy="3461657"/>
          </a:xfrm>
          <a:prstGeom prst="rect">
            <a:avLst/>
          </a:prstGeom>
        </p:spPr>
      </p:pic>
    </p:spTree>
    <p:extLst>
      <p:ext uri="{BB962C8B-B14F-4D97-AF65-F5344CB8AC3E}">
        <p14:creationId xmlns:p14="http://schemas.microsoft.com/office/powerpoint/2010/main" val="234203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研修会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真剣に講習を聞く青年部員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『SUPER</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BOX</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2014』</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会場前で</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8" y="1807983"/>
            <a:ext cx="4614271" cy="3460703"/>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5143" y="1807983"/>
            <a:ext cx="4614271" cy="3460703"/>
          </a:xfrm>
          <a:prstGeom prst="rect">
            <a:avLst/>
          </a:prstGeom>
        </p:spPr>
      </p:pic>
    </p:spTree>
    <p:extLst>
      <p:ext uri="{BB962C8B-B14F-4D97-AF65-F5344CB8AC3E}">
        <p14:creationId xmlns:p14="http://schemas.microsoft.com/office/powerpoint/2010/main" val="1461898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6214" y="196400"/>
            <a:ext cx="10945411" cy="859668"/>
          </a:xfrm>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山梨県電気工事工業組合青年部会です。</a:t>
            </a:r>
            <a:r>
              <a:rPr kumimoji="1" lang="en-US" altLang="ja-JP" sz="3200" dirty="0" smtClean="0">
                <a:latin typeface="HG丸ｺﾞｼｯｸM-PRO" panose="020F0600000000000000" pitchFamily="50" charset="-128"/>
                <a:ea typeface="HG丸ｺﾞｼｯｸM-PRO" panose="020F0600000000000000" pitchFamily="50" charset="-128"/>
              </a:rPr>
              <a:t/>
            </a:r>
            <a:br>
              <a:rPr kumimoji="1" lang="en-US" altLang="ja-JP" sz="3200" dirty="0" smtClean="0">
                <a:latin typeface="HG丸ｺﾞｼｯｸM-PRO" panose="020F0600000000000000" pitchFamily="50" charset="-128"/>
                <a:ea typeface="HG丸ｺﾞｼｯｸM-PRO" panose="020F0600000000000000" pitchFamily="50" charset="-128"/>
              </a:rPr>
            </a:b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296214" y="734096"/>
            <a:ext cx="12192000" cy="6001555"/>
          </a:xfrm>
        </p:spPr>
        <p:txBody>
          <a:bodyPr>
            <a:normAutofit fontScale="92500" lnSpcReduction="20000"/>
          </a:body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山梨県では</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、各部員が四つの担当部会</a:t>
            </a:r>
            <a:r>
              <a:rPr lang="ja-JP" altLang="en-US" sz="2400" dirty="0">
                <a:solidFill>
                  <a:schemeClr val="tx1"/>
                </a:solidFill>
                <a:latin typeface="HG丸ｺﾞｼｯｸM-PRO" panose="020F0600000000000000" pitchFamily="50" charset="-128"/>
                <a:ea typeface="HG丸ｺﾞｼｯｸM-PRO" panose="020F0600000000000000" pitchFamily="50" charset="-128"/>
              </a:rPr>
              <a:t>に分かれ事業を行っています</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（１）親睦・研修部会</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各種親睦会の開催や支部間のネットワークの構築、</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各種研修会・資格取得への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対応</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（２）渉外・災害部会</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関青連会員大会への参加対応、外部団体への対応、</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災害支援ネットワークの構築や災害防災訓練の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実施</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（３）技術部会</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技術研修会の開催や新規事業に関する情報収集並びに勉強会の</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開催</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（４）拡大・広報部会</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ホームページの運営・管理、青年部規約の見直し、新入会員の拡大、</a:t>
            </a:r>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青年部活動の</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PR</a:t>
            </a:r>
          </a:p>
          <a:p>
            <a:r>
              <a:rPr lang="en-US" altLang="ja-JP" sz="2400" dirty="0">
                <a:solidFill>
                  <a:schemeClr val="tx1"/>
                </a:solidFill>
                <a:latin typeface="HG丸ｺﾞｼｯｸM-PRO" panose="020F0600000000000000" pitchFamily="50" charset="-128"/>
                <a:ea typeface="HG丸ｺﾞｼｯｸM-PRO" panose="020F0600000000000000" pitchFamily="50" charset="-128"/>
              </a:rPr>
              <a:t/>
            </a:r>
            <a:br>
              <a:rPr lang="en-US" altLang="ja-JP" sz="2400" dirty="0">
                <a:solidFill>
                  <a:schemeClr val="tx1"/>
                </a:solidFill>
                <a:latin typeface="HG丸ｺﾞｼｯｸM-PRO" panose="020F0600000000000000" pitchFamily="50" charset="-128"/>
                <a:ea typeface="HG丸ｺﾞｼｯｸM-PRO" panose="020F0600000000000000" pitchFamily="50" charset="-128"/>
              </a:rPr>
            </a:br>
            <a:r>
              <a:rPr lang="ja-JP" altLang="en-US" sz="2400" dirty="0">
                <a:solidFill>
                  <a:schemeClr val="tx1"/>
                </a:solidFill>
                <a:latin typeface="HG丸ｺﾞｼｯｸM-PRO" panose="020F0600000000000000" pitchFamily="50" charset="-128"/>
                <a:ea typeface="HG丸ｺﾞｼｯｸM-PRO" panose="020F0600000000000000" pitchFamily="50" charset="-128"/>
              </a:rPr>
              <a:t>　上記のことを基本に工夫しながら事業を進めています。</a:t>
            </a:r>
            <a:r>
              <a:rPr lang="en-US" altLang="ja-JP" sz="2000" dirty="0">
                <a:solidFill>
                  <a:schemeClr val="tx1"/>
                </a:solidFill>
                <a:latin typeface="HG丸ｺﾞｼｯｸM-PRO" panose="020F0600000000000000" pitchFamily="50" charset="-128"/>
                <a:ea typeface="HG丸ｺﾞｼｯｸM-PRO" panose="020F0600000000000000" pitchFamily="50" charset="-128"/>
              </a:rPr>
              <a:t/>
            </a:r>
            <a:br>
              <a:rPr lang="en-US" altLang="ja-JP" sz="2000" dirty="0">
                <a:solidFill>
                  <a:schemeClr val="tx1"/>
                </a:solidFill>
                <a:latin typeface="HG丸ｺﾞｼｯｸM-PRO" panose="020F0600000000000000" pitchFamily="50" charset="-128"/>
                <a:ea typeface="HG丸ｺﾞｼｯｸM-PRO" panose="020F0600000000000000" pitchFamily="50" charset="-128"/>
              </a:rPr>
            </a:br>
            <a:endParaRPr kumimoji="1" lang="ja-JP" altLang="en-US" dirty="0">
              <a:solidFill>
                <a:schemeClr val="tx1"/>
              </a:solidFill>
            </a:endParaRPr>
          </a:p>
        </p:txBody>
      </p:sp>
    </p:spTree>
    <p:extLst>
      <p:ext uri="{BB962C8B-B14F-4D97-AF65-F5344CB8AC3E}">
        <p14:creationId xmlns:p14="http://schemas.microsoft.com/office/powerpoint/2010/main" val="1788652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159657"/>
            <a:ext cx="11188474" cy="2162629"/>
          </a:xfrm>
        </p:spPr>
        <p:txBody>
          <a:bodyPr>
            <a:noAutofit/>
          </a:bodyPr>
          <a:lstStyle/>
          <a:p>
            <a:r>
              <a:rPr lang="ja-JP" altLang="en-US" sz="6400" dirty="0" smtClean="0">
                <a:latin typeface="HG丸ｺﾞｼｯｸM-PRO" panose="020F0600000000000000" pitchFamily="50" charset="-128"/>
                <a:ea typeface="HG丸ｺﾞｼｯｸM-PRO" panose="020F0600000000000000" pitchFamily="50" charset="-128"/>
              </a:rPr>
              <a:t>第</a:t>
            </a:r>
            <a:r>
              <a:rPr lang="en-US" altLang="ja-JP" sz="6400" dirty="0">
                <a:latin typeface="HG丸ｺﾞｼｯｸM-PRO" panose="020F0600000000000000" pitchFamily="50" charset="-128"/>
                <a:ea typeface="HG丸ｺﾞｼｯｸM-PRO" panose="020F0600000000000000" pitchFamily="50" charset="-128"/>
              </a:rPr>
              <a:t>2</a:t>
            </a:r>
            <a:r>
              <a:rPr lang="ja-JP" altLang="en-US" sz="6400" dirty="0" smtClean="0">
                <a:latin typeface="HG丸ｺﾞｼｯｸM-PRO" panose="020F0600000000000000" pitchFamily="50" charset="-128"/>
                <a:ea typeface="HG丸ｺﾞｼｯｸM-PRO" panose="020F0600000000000000" pitchFamily="50" charset="-128"/>
              </a:rPr>
              <a:t>回親睦会</a:t>
            </a:r>
            <a:r>
              <a:rPr lang="en-US" altLang="ja-JP" sz="6400" dirty="0" smtClean="0">
                <a:latin typeface="HG丸ｺﾞｼｯｸM-PRO" panose="020F0600000000000000" pitchFamily="50" charset="-128"/>
                <a:ea typeface="HG丸ｺﾞｼｯｸM-PRO" panose="020F0600000000000000" pitchFamily="50" charset="-128"/>
              </a:rPr>
              <a:t>(</a:t>
            </a:r>
            <a:r>
              <a:rPr lang="ja-JP" altLang="en-US" sz="6400" dirty="0" smtClean="0">
                <a:latin typeface="HG丸ｺﾞｼｯｸM-PRO" panose="020F0600000000000000" pitchFamily="50" charset="-128"/>
                <a:ea typeface="HG丸ｺﾞｼｯｸM-PRO" panose="020F0600000000000000" pitchFamily="50" charset="-128"/>
              </a:rPr>
              <a:t>ゴルフ大会</a:t>
            </a:r>
            <a:r>
              <a:rPr lang="en-US" altLang="ja-JP" sz="6400" dirty="0" smtClean="0">
                <a:latin typeface="HG丸ｺﾞｼｯｸM-PRO" panose="020F0600000000000000" pitchFamily="50" charset="-128"/>
                <a:ea typeface="HG丸ｺﾞｼｯｸM-PRO" panose="020F0600000000000000" pitchFamily="50" charset="-128"/>
              </a:rPr>
              <a:t>)</a:t>
            </a:r>
            <a:br>
              <a:rPr lang="en-US" altLang="ja-JP" sz="6400" dirty="0" smtClean="0">
                <a:latin typeface="HG丸ｺﾞｼｯｸM-PRO" panose="020F0600000000000000" pitchFamily="50" charset="-128"/>
                <a:ea typeface="HG丸ｺﾞｼｯｸM-PRO" panose="020F0600000000000000" pitchFamily="50" charset="-128"/>
              </a:rPr>
            </a:br>
            <a:r>
              <a:rPr lang="ja-JP" altLang="en-US" sz="6400" dirty="0">
                <a:latin typeface="HG丸ｺﾞｼｯｸM-PRO" panose="020F0600000000000000" pitchFamily="50" charset="-128"/>
                <a:ea typeface="HG丸ｺﾞｼｯｸM-PRO" panose="020F0600000000000000" pitchFamily="50" charset="-128"/>
              </a:rPr>
              <a:t>　</a:t>
            </a:r>
            <a:r>
              <a:rPr lang="ja-JP" altLang="en-US" sz="6400" dirty="0" smtClean="0">
                <a:latin typeface="HG丸ｺﾞｼｯｸM-PRO" panose="020F0600000000000000" pitchFamily="50" charset="-128"/>
                <a:ea typeface="HG丸ｺﾞｼｯｸM-PRO" panose="020F0600000000000000" pitchFamily="50" charset="-128"/>
              </a:rPr>
              <a:t>＆新年会</a:t>
            </a:r>
            <a:endParaRPr kumimoji="1" lang="ja-JP" altLang="en-US" sz="6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684211" y="2322286"/>
            <a:ext cx="10854645" cy="4165599"/>
          </a:xfrm>
        </p:spPr>
        <p:txBody>
          <a:bodyPr>
            <a:normAutofit/>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27</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24</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山</a:t>
            </a:r>
            <a:r>
              <a:rPr lang="ja-JP" altLang="en-US" b="1" dirty="0">
                <a:solidFill>
                  <a:schemeClr val="tx1"/>
                </a:solidFill>
                <a:latin typeface="HG丸ｺﾞｼｯｸM-PRO" panose="020F0600000000000000" pitchFamily="50" charset="-128"/>
                <a:ea typeface="HG丸ｺﾞｼｯｸM-PRO" panose="020F0600000000000000" pitchFamily="50" charset="-128"/>
              </a:rPr>
              <a:t>電工組青年部の今年度</a:t>
            </a:r>
            <a:r>
              <a:rPr lang="en-US" altLang="ja-JP" b="1" dirty="0">
                <a:solidFill>
                  <a:schemeClr val="tx1"/>
                </a:solidFill>
                <a:latin typeface="HG丸ｺﾞｼｯｸM-PRO" panose="020F0600000000000000" pitchFamily="50" charset="-128"/>
                <a:ea typeface="HG丸ｺﾞｼｯｸM-PRO" panose="020F0600000000000000" pitchFamily="50" charset="-128"/>
              </a:rPr>
              <a:t>2</a:t>
            </a:r>
            <a:r>
              <a:rPr lang="ja-JP" altLang="en-US" b="1" dirty="0">
                <a:solidFill>
                  <a:schemeClr val="tx1"/>
                </a:solidFill>
                <a:latin typeface="HG丸ｺﾞｼｯｸM-PRO" panose="020F0600000000000000" pitchFamily="50" charset="-128"/>
                <a:ea typeface="HG丸ｺﾞｼｯｸM-PRO" panose="020F0600000000000000" pitchFamily="50" charset="-128"/>
              </a:rPr>
              <a:t>回目の</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親睦会を開催しました</a:t>
            </a:r>
            <a:r>
              <a:rPr lang="ja-JP" altLang="en-US" b="1" dirty="0">
                <a:solidFill>
                  <a:schemeClr val="tx1"/>
                </a:solidFill>
                <a:latin typeface="HG丸ｺﾞｼｯｸM-PRO" panose="020F0600000000000000" pitchFamily="50" charset="-128"/>
                <a:ea typeface="HG丸ｺﾞｼｯｸM-PRO" panose="020F0600000000000000" pitchFamily="50" charset="-128"/>
              </a:rPr>
              <a:t>。</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今回</a:t>
            </a:r>
            <a:r>
              <a:rPr lang="ja-JP" altLang="en-US" b="1" dirty="0">
                <a:solidFill>
                  <a:schemeClr val="tx1"/>
                </a:solidFill>
                <a:latin typeface="HG丸ｺﾞｼｯｸM-PRO" panose="020F0600000000000000" pitchFamily="50" charset="-128"/>
                <a:ea typeface="HG丸ｺﾞｼｯｸM-PRO" panose="020F0600000000000000" pitchFamily="50" charset="-128"/>
              </a:rPr>
              <a:t>は大月市にある花咲カントリーで親睦</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ゴルフコンペを行いました。</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数日前</a:t>
            </a:r>
            <a:r>
              <a:rPr lang="ja-JP" altLang="en-US" dirty="0">
                <a:solidFill>
                  <a:schemeClr val="tx1"/>
                </a:solidFill>
                <a:latin typeface="HG丸ｺﾞｼｯｸM-PRO" panose="020F0600000000000000" pitchFamily="50" charset="-128"/>
                <a:ea typeface="HG丸ｺﾞｼｯｸM-PRO" panose="020F0600000000000000" pitchFamily="50" charset="-128"/>
              </a:rPr>
              <a:t>に雪が降りましたが</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当日</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は晴天に恵まれ絶好のゴルフ日和でした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親睦ゴルフコンペ</a:t>
            </a:r>
            <a:r>
              <a:rPr lang="ja-JP" altLang="en-US" dirty="0">
                <a:solidFill>
                  <a:schemeClr val="tx1"/>
                </a:solidFill>
                <a:latin typeface="HG丸ｺﾞｼｯｸM-PRO" panose="020F0600000000000000" pitchFamily="50" charset="-128"/>
                <a:ea typeface="HG丸ｺﾞｼｯｸM-PRO" panose="020F0600000000000000" pitchFamily="50" charset="-128"/>
              </a:rPr>
              <a:t>終了後</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は、都留市のスター</a:t>
            </a:r>
            <a:r>
              <a:rPr lang="ja-JP" altLang="en-US" dirty="0" err="1" smtClean="0">
                <a:solidFill>
                  <a:schemeClr val="tx1"/>
                </a:solidFill>
                <a:latin typeface="HG丸ｺﾞｼｯｸM-PRO" panose="020F0600000000000000" pitchFamily="50" charset="-128"/>
                <a:ea typeface="HG丸ｺﾞｼｯｸM-PRO" panose="020F0600000000000000" pitchFamily="50" charset="-128"/>
              </a:rPr>
              <a:t>らんどに</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移動。</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新年会</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では、親睦ゴルフコンペの成績発表や</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カラオケ大会で盛り上がりました。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今回の親睦会でも他の支部の部員と親睦が深められとても楽しい会となりました。</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dirty="0"/>
          </a:p>
          <a:p>
            <a:endParaRPr lang="ja-JP" altLang="en-US" dirty="0"/>
          </a:p>
        </p:txBody>
      </p:sp>
    </p:spTree>
    <p:extLst>
      <p:ext uri="{BB962C8B-B14F-4D97-AF65-F5344CB8AC3E}">
        <p14:creationId xmlns:p14="http://schemas.microsoft.com/office/powerpoint/2010/main" val="2917001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親睦ゴルフ</a:t>
            </a:r>
            <a:r>
              <a:rPr lang="ja-JP" altLang="en-US" dirty="0">
                <a:latin typeface="HG丸ｺﾞｼｯｸM-PRO" panose="020F0600000000000000" pitchFamily="50" charset="-128"/>
                <a:ea typeface="HG丸ｺﾞｼｯｸM-PRO" panose="020F0600000000000000" pitchFamily="50" charset="-128"/>
              </a:rPr>
              <a:t>コンペ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花咲カントリー</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柏木部会長、朝の挨拶</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9" y="1807984"/>
            <a:ext cx="4623106" cy="346733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3115" y="1807984"/>
            <a:ext cx="4623107" cy="3467330"/>
          </a:xfrm>
          <a:prstGeom prst="rect">
            <a:avLst/>
          </a:prstGeom>
        </p:spPr>
      </p:pic>
    </p:spTree>
    <p:extLst>
      <p:ext uri="{BB962C8B-B14F-4D97-AF65-F5344CB8AC3E}">
        <p14:creationId xmlns:p14="http://schemas.microsoft.com/office/powerpoint/2010/main" val="196655445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親睦ゴルフ</a:t>
            </a:r>
            <a:r>
              <a:rPr lang="ja-JP" altLang="en-US" dirty="0">
                <a:latin typeface="HG丸ｺﾞｼｯｸM-PRO" panose="020F0600000000000000" pitchFamily="50" charset="-128"/>
                <a:ea typeface="HG丸ｺﾞｼｯｸM-PRO" panose="020F0600000000000000" pitchFamily="50" charset="-128"/>
              </a:rPr>
              <a:t>コンペ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9858866"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参加</a:t>
            </a:r>
            <a:r>
              <a:rPr lang="ja-JP" altLang="en-US" dirty="0">
                <a:solidFill>
                  <a:schemeClr val="tx1"/>
                </a:solidFill>
                <a:latin typeface="HG丸ｺﾞｼｯｸM-PRO" panose="020F0600000000000000" pitchFamily="50" charset="-128"/>
                <a:ea typeface="HG丸ｺﾞｼｯｸM-PRO" panose="020F0600000000000000" pitchFamily="50" charset="-128"/>
              </a:rPr>
              <a:t>部員</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で集合写真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スタートの様子</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534" y="1807984"/>
            <a:ext cx="4623107" cy="3467330"/>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055" y="1807983"/>
            <a:ext cx="4624231" cy="3468173"/>
          </a:xfrm>
          <a:prstGeom prst="rect">
            <a:avLst/>
          </a:prstGeom>
        </p:spPr>
      </p:pic>
    </p:spTree>
    <p:extLst>
      <p:ext uri="{BB962C8B-B14F-4D97-AF65-F5344CB8AC3E}">
        <p14:creationId xmlns:p14="http://schemas.microsoft.com/office/powerpoint/2010/main" val="3785729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新年会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5428343"/>
            <a:ext cx="10405720" cy="1336523"/>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饗場</a:t>
            </a:r>
            <a:r>
              <a:rPr lang="ja-JP" altLang="en-US" dirty="0">
                <a:solidFill>
                  <a:schemeClr val="tx1"/>
                </a:solidFill>
                <a:latin typeface="HG丸ｺﾞｼｯｸM-PRO" panose="020F0600000000000000" pitchFamily="50" charset="-128"/>
                <a:ea typeface="HG丸ｺﾞｼｯｸM-PRO" panose="020F0600000000000000" pitchFamily="50" charset="-128"/>
              </a:rPr>
              <a:t>相談役</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の乾杯で新年会スタート</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9" y="1807983"/>
            <a:ext cx="4623106" cy="3467330"/>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354" y="1807982"/>
            <a:ext cx="4624231" cy="3468173"/>
          </a:xfrm>
          <a:prstGeom prst="rect">
            <a:avLst/>
          </a:prstGeom>
        </p:spPr>
      </p:pic>
    </p:spTree>
    <p:extLst>
      <p:ext uri="{BB962C8B-B14F-4D97-AF65-F5344CB8AC3E}">
        <p14:creationId xmlns:p14="http://schemas.microsoft.com/office/powerpoint/2010/main" val="4079404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新年会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6104586"/>
            <a:ext cx="10405720" cy="660280"/>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親睦ゴルフコンペの表彰の様子</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629" y="1807982"/>
            <a:ext cx="4623106" cy="346733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458" y="3122546"/>
            <a:ext cx="3976052" cy="2982039"/>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8909" y="1807982"/>
            <a:ext cx="4623107" cy="3467330"/>
          </a:xfrm>
          <a:prstGeom prst="rect">
            <a:avLst/>
          </a:prstGeom>
        </p:spPr>
      </p:pic>
    </p:spTree>
    <p:extLst>
      <p:ext uri="{BB962C8B-B14F-4D97-AF65-F5344CB8AC3E}">
        <p14:creationId xmlns:p14="http://schemas.microsoft.com/office/powerpoint/2010/main" val="8727341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419085" y="89896"/>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新年会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146629" y="6104586"/>
            <a:ext cx="10405720" cy="660280"/>
          </a:xfrm>
        </p:spPr>
        <p:txBody>
          <a:bodyPr>
            <a:normAutofit/>
          </a:bodyPr>
          <a:lstStyle/>
          <a:p>
            <a:r>
              <a:rPr lang="ja-JP" altLang="en-US" sz="2400" dirty="0">
                <a:solidFill>
                  <a:schemeClr val="tx1"/>
                </a:solidFill>
                <a:latin typeface="HG丸ｺﾞｼｯｸM-PRO" panose="020F0600000000000000" pitchFamily="50" charset="-128"/>
                <a:ea typeface="HG丸ｺﾞｼｯｸM-PRO" panose="020F0600000000000000" pitchFamily="50" charset="-128"/>
              </a:rPr>
              <a:t>熱唱</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のカラオケ大会の様子</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a:t>
            </a:r>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223" y="275399"/>
            <a:ext cx="3941348" cy="2956011"/>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784" y="3302835"/>
            <a:ext cx="3640433" cy="2730325"/>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765" y="2538145"/>
            <a:ext cx="5608674" cy="4206506"/>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323" y="636612"/>
            <a:ext cx="4036568" cy="3027426"/>
          </a:xfrm>
          <a:prstGeom prst="rect">
            <a:avLst/>
          </a:prstGeom>
        </p:spPr>
      </p:pic>
    </p:spTree>
    <p:extLst>
      <p:ext uri="{BB962C8B-B14F-4D97-AF65-F5344CB8AC3E}">
        <p14:creationId xmlns:p14="http://schemas.microsoft.com/office/powerpoint/2010/main" val="275052068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6975" y="0"/>
            <a:ext cx="11062952" cy="5022761"/>
          </a:xfrm>
        </p:spPr>
        <p:txBody>
          <a:bodyPr>
            <a:normAutofit/>
          </a:bodyPr>
          <a:lstStyle/>
          <a:p>
            <a:r>
              <a:rPr lang="ja-JP" altLang="en-US" sz="6600" dirty="0" smtClean="0">
                <a:latin typeface="AR P丸ゴシック体M" panose="020B0600010101010101" pitchFamily="50" charset="-128"/>
                <a:ea typeface="AR P丸ゴシック体M" panose="020B0600010101010101" pitchFamily="50" charset="-128"/>
              </a:rPr>
              <a:t> </a:t>
            </a:r>
            <a:r>
              <a:rPr lang="ja-JP" altLang="en-US" sz="8800" dirty="0" smtClean="0">
                <a:latin typeface="AR P丸ゴシック体M" panose="020B0600010101010101" pitchFamily="50" charset="-128"/>
                <a:ea typeface="AR P丸ゴシック体M" panose="020B0600010101010101" pitchFamily="50" charset="-128"/>
              </a:rPr>
              <a:t>山電工組青年部会</a:t>
            </a:r>
            <a:r>
              <a:rPr lang="en-US" altLang="ja-JP" sz="8800" dirty="0" smtClean="0">
                <a:latin typeface="AR P丸ゴシック体M" panose="020B0600010101010101" pitchFamily="50" charset="-128"/>
                <a:ea typeface="AR P丸ゴシック体M" panose="020B0600010101010101" pitchFamily="50" charset="-128"/>
              </a:rPr>
              <a:t/>
            </a:r>
            <a:br>
              <a:rPr lang="en-US" altLang="ja-JP" sz="8800" dirty="0" smtClean="0">
                <a:latin typeface="AR P丸ゴシック体M" panose="020B0600010101010101" pitchFamily="50" charset="-128"/>
                <a:ea typeface="AR P丸ゴシック体M" panose="020B0600010101010101" pitchFamily="50" charset="-128"/>
              </a:rPr>
            </a:br>
            <a:r>
              <a:rPr lang="ja-JP" altLang="en-US" sz="8800" dirty="0" smtClean="0">
                <a:latin typeface="AR P丸ゴシック体M" panose="020B0600010101010101" pitchFamily="50" charset="-128"/>
                <a:ea typeface="AR P丸ゴシック体M" panose="020B0600010101010101" pitchFamily="50" charset="-128"/>
              </a:rPr>
              <a:t>平成２６年度事業報告</a:t>
            </a:r>
            <a:r>
              <a:rPr lang="ja-JP" altLang="en-US" sz="9600" dirty="0">
                <a:latin typeface="HG丸ｺﾞｼｯｸM-PRO" panose="020F0600000000000000" pitchFamily="50" charset="-128"/>
                <a:ea typeface="HG丸ｺﾞｼｯｸM-PRO" panose="020F0600000000000000" pitchFamily="50" charset="-128"/>
              </a:rPr>
              <a:t/>
            </a:r>
            <a:br>
              <a:rPr lang="ja-JP" altLang="en-US" sz="9600" dirty="0">
                <a:latin typeface="HG丸ｺﾞｼｯｸM-PRO" panose="020F0600000000000000" pitchFamily="50" charset="-128"/>
                <a:ea typeface="HG丸ｺﾞｼｯｸM-PRO" panose="020F0600000000000000" pitchFamily="50" charset="-128"/>
              </a:rPr>
            </a:br>
            <a:r>
              <a:rPr lang="en-US" altLang="ja-JP" sz="6000" dirty="0">
                <a:latin typeface="AR P丸ゴシック体M" panose="020B0600010101010101" pitchFamily="50" charset="-128"/>
                <a:ea typeface="AR P丸ゴシック体M" panose="020B0600010101010101" pitchFamily="50" charset="-128"/>
              </a:rPr>
              <a:t/>
            </a:r>
            <a:br>
              <a:rPr lang="en-US" altLang="ja-JP" sz="6000" dirty="0">
                <a:latin typeface="AR P丸ゴシック体M" panose="020B0600010101010101" pitchFamily="50" charset="-128"/>
                <a:ea typeface="AR P丸ゴシック体M" panose="020B0600010101010101" pitchFamily="50" charset="-128"/>
              </a:rPr>
            </a:br>
            <a:endParaRPr kumimoji="1" lang="ja-JP" altLang="en-US" sz="6000" dirty="0">
              <a:latin typeface="AR P丸ゴシック体M" panose="020B0600010101010101" pitchFamily="50" charset="-128"/>
              <a:ea typeface="AR P丸ゴシック体M" panose="020B0600010101010101" pitchFamily="50" charset="-128"/>
            </a:endParaRPr>
          </a:p>
        </p:txBody>
      </p:sp>
      <p:sp>
        <p:nvSpPr>
          <p:cNvPr id="4" name="サブタイトル 3"/>
          <p:cNvSpPr>
            <a:spLocks noGrp="1"/>
          </p:cNvSpPr>
          <p:nvPr>
            <p:ph type="subTitle" idx="1"/>
          </p:nvPr>
        </p:nvSpPr>
        <p:spPr>
          <a:xfrm>
            <a:off x="1378038" y="3206840"/>
            <a:ext cx="9193884" cy="3344214"/>
          </a:xfrm>
        </p:spPr>
        <p:txBody>
          <a:bodyPr>
            <a:normAutofit fontScale="92500"/>
          </a:bodyPr>
          <a:lstStyle/>
          <a:p>
            <a:r>
              <a:rPr kumimoji="1" lang="ja-JP" altLang="en-US" sz="20000" dirty="0" smtClean="0">
                <a:solidFill>
                  <a:schemeClr val="tx1"/>
                </a:solidFill>
                <a:latin typeface="AR P丸ゴシック体M" panose="020B0600010101010101" pitchFamily="50" charset="-128"/>
                <a:ea typeface="AR P丸ゴシック体M" panose="020B0600010101010101" pitchFamily="50" charset="-128"/>
              </a:rPr>
              <a:t>お わ り</a:t>
            </a:r>
            <a:endParaRPr kumimoji="1" lang="ja-JP" altLang="en-US" sz="20000" dirty="0">
              <a:solidFill>
                <a:schemeClr val="tx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42854349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78038" y="0"/>
            <a:ext cx="9042501" cy="4533363"/>
          </a:xfrm>
        </p:spPr>
        <p:txBody>
          <a:bodyPr>
            <a:normAutofit fontScale="90000"/>
          </a:bodyPr>
          <a:lstStyle/>
          <a:p>
            <a:r>
              <a:rPr lang="ja-JP" altLang="en-US" sz="6600" dirty="0" smtClean="0">
                <a:latin typeface="AR P丸ゴシック体M" panose="020B0600010101010101" pitchFamily="50" charset="-128"/>
                <a:ea typeface="AR P丸ゴシック体M" panose="020B0600010101010101" pitchFamily="50" charset="-128"/>
              </a:rPr>
              <a:t>山梨県</a:t>
            </a:r>
            <a:r>
              <a:rPr lang="ja-JP" altLang="en-US" sz="6600" dirty="0">
                <a:latin typeface="AR P丸ゴシック体M" panose="020B0600010101010101" pitchFamily="50" charset="-128"/>
                <a:ea typeface="AR P丸ゴシック体M" panose="020B0600010101010101" pitchFamily="50" charset="-128"/>
              </a:rPr>
              <a:t>電気工事工業</a:t>
            </a:r>
            <a:r>
              <a:rPr lang="ja-JP" altLang="en-US" sz="6600" dirty="0" smtClean="0">
                <a:latin typeface="AR P丸ゴシック体M" panose="020B0600010101010101" pitchFamily="50" charset="-128"/>
                <a:ea typeface="AR P丸ゴシック体M" panose="020B0600010101010101" pitchFamily="50" charset="-128"/>
              </a:rPr>
              <a:t>組合</a:t>
            </a:r>
            <a:r>
              <a:rPr lang="en-US" altLang="ja-JP" sz="6600" dirty="0" smtClean="0">
                <a:latin typeface="AR P丸ゴシック体M" panose="020B0600010101010101" pitchFamily="50" charset="-128"/>
                <a:ea typeface="AR P丸ゴシック体M" panose="020B0600010101010101" pitchFamily="50" charset="-128"/>
              </a:rPr>
              <a:t/>
            </a:r>
            <a:br>
              <a:rPr lang="en-US" altLang="ja-JP" sz="6600" dirty="0" smtClean="0">
                <a:latin typeface="AR P丸ゴシック体M" panose="020B0600010101010101" pitchFamily="50" charset="-128"/>
                <a:ea typeface="AR P丸ゴシック体M" panose="020B0600010101010101" pitchFamily="50" charset="-128"/>
              </a:rPr>
            </a:br>
            <a:r>
              <a:rPr lang="ja-JP" altLang="en-US" sz="6600" dirty="0" smtClean="0">
                <a:latin typeface="AR P丸ゴシック体M" panose="020B0600010101010101" pitchFamily="50" charset="-128"/>
                <a:ea typeface="AR P丸ゴシック体M" panose="020B0600010101010101" pitchFamily="50" charset="-128"/>
              </a:rPr>
              <a:t>青年部会</a:t>
            </a:r>
            <a:r>
              <a:rPr lang="en-US" altLang="ja-JP" sz="6600" dirty="0" smtClean="0">
                <a:latin typeface="AR P丸ゴシック体M" panose="020B0600010101010101" pitchFamily="50" charset="-128"/>
                <a:ea typeface="AR P丸ゴシック体M" panose="020B0600010101010101" pitchFamily="50" charset="-128"/>
              </a:rPr>
              <a:t/>
            </a:r>
            <a:br>
              <a:rPr lang="en-US" altLang="ja-JP" sz="6600" dirty="0" smtClean="0">
                <a:latin typeface="AR P丸ゴシック体M" panose="020B0600010101010101" pitchFamily="50" charset="-128"/>
                <a:ea typeface="AR P丸ゴシック体M" panose="020B0600010101010101" pitchFamily="50" charset="-128"/>
              </a:rPr>
            </a:br>
            <a:r>
              <a:rPr lang="ja-JP" altLang="en-US" sz="6600" dirty="0" smtClean="0">
                <a:latin typeface="AR P丸ゴシック体M" panose="020B0600010101010101" pitchFamily="50" charset="-128"/>
                <a:ea typeface="AR P丸ゴシック体M" panose="020B0600010101010101" pitchFamily="50" charset="-128"/>
              </a:rPr>
              <a:t>平成</a:t>
            </a:r>
            <a:r>
              <a:rPr lang="en-US" altLang="ja-JP" sz="6600" dirty="0">
                <a:latin typeface="AR P丸ゴシック体M" panose="020B0600010101010101" pitchFamily="50" charset="-128"/>
                <a:ea typeface="AR P丸ゴシック体M" panose="020B0600010101010101" pitchFamily="50" charset="-128"/>
              </a:rPr>
              <a:t>27</a:t>
            </a:r>
            <a:r>
              <a:rPr lang="ja-JP" altLang="en-US" sz="6600" dirty="0">
                <a:latin typeface="AR P丸ゴシック体M" panose="020B0600010101010101" pitchFamily="50" charset="-128"/>
                <a:ea typeface="AR P丸ゴシック体M" panose="020B0600010101010101" pitchFamily="50" charset="-128"/>
              </a:rPr>
              <a:t>年度</a:t>
            </a:r>
            <a:r>
              <a:rPr lang="ja-JP" altLang="en-US" sz="6600" dirty="0" smtClean="0">
                <a:latin typeface="AR P丸ゴシック体M" panose="020B0600010101010101" pitchFamily="50" charset="-128"/>
                <a:ea typeface="AR P丸ゴシック体M" panose="020B0600010101010101" pitchFamily="50" charset="-128"/>
              </a:rPr>
              <a:t>も頑張ります</a:t>
            </a:r>
            <a:r>
              <a:rPr lang="en-US" altLang="ja-JP" sz="6600" dirty="0" smtClean="0">
                <a:latin typeface="AR P丸ゴシック体M" panose="020B0600010101010101" pitchFamily="50" charset="-128"/>
                <a:ea typeface="AR P丸ゴシック体M" panose="020B0600010101010101" pitchFamily="50" charset="-128"/>
              </a:rPr>
              <a:t>!!</a:t>
            </a:r>
            <a:r>
              <a:rPr lang="ja-JP" altLang="en-US" sz="9600" dirty="0">
                <a:latin typeface="HG丸ｺﾞｼｯｸM-PRO" panose="020F0600000000000000" pitchFamily="50" charset="-128"/>
                <a:ea typeface="HG丸ｺﾞｼｯｸM-PRO" panose="020F0600000000000000" pitchFamily="50" charset="-128"/>
              </a:rPr>
              <a:t/>
            </a:r>
            <a:br>
              <a:rPr lang="ja-JP" altLang="en-US" sz="9600" dirty="0">
                <a:latin typeface="HG丸ｺﾞｼｯｸM-PRO" panose="020F0600000000000000" pitchFamily="50" charset="-128"/>
                <a:ea typeface="HG丸ｺﾞｼｯｸM-PRO" panose="020F0600000000000000" pitchFamily="50" charset="-128"/>
              </a:rPr>
            </a:br>
            <a:r>
              <a:rPr lang="en-US" altLang="ja-JP" sz="6000" dirty="0">
                <a:latin typeface="AR P丸ゴシック体M" panose="020B0600010101010101" pitchFamily="50" charset="-128"/>
                <a:ea typeface="AR P丸ゴシック体M" panose="020B0600010101010101" pitchFamily="50" charset="-128"/>
              </a:rPr>
              <a:t/>
            </a:r>
            <a:br>
              <a:rPr lang="en-US" altLang="ja-JP" sz="6000" dirty="0">
                <a:latin typeface="AR P丸ゴシック体M" panose="020B0600010101010101" pitchFamily="50" charset="-128"/>
                <a:ea typeface="AR P丸ゴシック体M" panose="020B0600010101010101" pitchFamily="50" charset="-128"/>
              </a:rPr>
            </a:br>
            <a:endParaRPr kumimoji="1" lang="ja-JP" altLang="en-US" sz="6000" dirty="0">
              <a:latin typeface="AR P丸ゴシック体M" panose="020B0600010101010101" pitchFamily="50" charset="-128"/>
              <a:ea typeface="AR P丸ゴシック体M" panose="020B0600010101010101" pitchFamily="50" charset="-128"/>
            </a:endParaRPr>
          </a:p>
        </p:txBody>
      </p:sp>
      <p:sp>
        <p:nvSpPr>
          <p:cNvPr id="4" name="サブタイトル 3"/>
          <p:cNvSpPr>
            <a:spLocks noGrp="1"/>
          </p:cNvSpPr>
          <p:nvPr>
            <p:ph type="subTitle" idx="1"/>
          </p:nvPr>
        </p:nvSpPr>
        <p:spPr>
          <a:xfrm>
            <a:off x="1378038" y="5911402"/>
            <a:ext cx="9193884" cy="639651"/>
          </a:xfrm>
        </p:spPr>
        <p:txBody>
          <a:bodyPr>
            <a:normAutofit fontScale="40000" lnSpcReduction="20000"/>
          </a:bodyPr>
          <a:lstStyle/>
          <a:p>
            <a:r>
              <a:rPr lang="ja-JP" altLang="en-US" sz="9600" dirty="0">
                <a:solidFill>
                  <a:schemeClr val="tx1"/>
                </a:solidFill>
                <a:latin typeface="AR P丸ゴシック体M" panose="020B0600010101010101" pitchFamily="50" charset="-128"/>
                <a:ea typeface="AR P丸ゴシック体M" panose="020B0600010101010101" pitchFamily="50" charset="-128"/>
              </a:rPr>
              <a:t>次</a:t>
            </a:r>
            <a:r>
              <a:rPr lang="ja-JP" altLang="en-US" sz="9600" dirty="0" smtClean="0">
                <a:solidFill>
                  <a:schemeClr val="tx1"/>
                </a:solidFill>
                <a:latin typeface="AR P丸ゴシック体M" panose="020B0600010101010101" pitchFamily="50" charset="-128"/>
                <a:ea typeface="AR P丸ゴシック体M" panose="020B0600010101010101" pitchFamily="50" charset="-128"/>
              </a:rPr>
              <a:t>年度</a:t>
            </a:r>
            <a:r>
              <a:rPr lang="ja-JP" altLang="en-US" sz="9600" dirty="0">
                <a:solidFill>
                  <a:schemeClr val="tx1"/>
                </a:solidFill>
                <a:latin typeface="AR P丸ゴシック体M" panose="020B0600010101010101" pitchFamily="50" charset="-128"/>
                <a:ea typeface="AR P丸ゴシック体M" panose="020B0600010101010101" pitchFamily="50" charset="-128"/>
              </a:rPr>
              <a:t>部</a:t>
            </a:r>
            <a:r>
              <a:rPr lang="ja-JP" altLang="en-US" sz="9600" dirty="0" smtClean="0">
                <a:solidFill>
                  <a:schemeClr val="tx1"/>
                </a:solidFill>
                <a:latin typeface="AR P丸ゴシック体M" panose="020B0600010101010101" pitchFamily="50" charset="-128"/>
                <a:ea typeface="AR P丸ゴシック体M" panose="020B0600010101010101" pitchFamily="50" charset="-128"/>
              </a:rPr>
              <a:t>会長予定　杉田も頑張ります</a:t>
            </a:r>
            <a:r>
              <a:rPr lang="en-US" altLang="ja-JP" sz="9600" dirty="0" smtClean="0">
                <a:solidFill>
                  <a:schemeClr val="tx1"/>
                </a:solidFill>
                <a:latin typeface="AR P丸ゴシック体M" panose="020B0600010101010101" pitchFamily="50" charset="-128"/>
                <a:ea typeface="AR P丸ゴシック体M" panose="020B0600010101010101" pitchFamily="50" charset="-128"/>
              </a:rPr>
              <a:t>!!</a:t>
            </a:r>
            <a:endParaRPr kumimoji="1" lang="ja-JP" altLang="en-US" sz="9600" dirty="0">
              <a:solidFill>
                <a:schemeClr val="tx1"/>
              </a:solidFill>
              <a:latin typeface="AR P丸ゴシック体M" panose="020B0600010101010101" pitchFamily="50" charset="-128"/>
              <a:ea typeface="AR P丸ゴシック体M" panose="020B0600010101010101"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038" y="192646"/>
            <a:ext cx="8590210" cy="5564210"/>
          </a:xfrm>
          <a:prstGeom prst="rect">
            <a:avLst/>
          </a:prstGeom>
        </p:spPr>
      </p:pic>
    </p:spTree>
    <p:extLst>
      <p:ext uri="{BB962C8B-B14F-4D97-AF65-F5344CB8AC3E}">
        <p14:creationId xmlns:p14="http://schemas.microsoft.com/office/powerpoint/2010/main" val="1368416030"/>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88215" y="126643"/>
            <a:ext cx="7740202" cy="4752304"/>
          </a:xfrm>
        </p:spPr>
        <p:txBody>
          <a:bodyPr>
            <a:normAutofit fontScale="90000"/>
          </a:bodyPr>
          <a:lstStyle/>
          <a:p>
            <a:r>
              <a:rPr lang="ja-JP" altLang="en-US" sz="20000" b="1" dirty="0">
                <a:latin typeface="AR P丸ゴシック体M" panose="020B0600010101010101" pitchFamily="50" charset="-128"/>
                <a:ea typeface="AR P丸ゴシック体M" panose="020B0600010101010101" pitchFamily="50" charset="-128"/>
              </a:rPr>
              <a:t>本当</a:t>
            </a:r>
            <a:r>
              <a:rPr lang="ja-JP" altLang="en-US" sz="20000" b="1" dirty="0" smtClean="0">
                <a:latin typeface="AR P丸ゴシック体M" panose="020B0600010101010101" pitchFamily="50" charset="-128"/>
                <a:ea typeface="AR P丸ゴシック体M" panose="020B0600010101010101" pitchFamily="50" charset="-128"/>
              </a:rPr>
              <a:t>に</a:t>
            </a:r>
            <a:r>
              <a:rPr lang="ja-JP" altLang="en-US" sz="20000" b="1" dirty="0">
                <a:latin typeface="HG丸ｺﾞｼｯｸM-PRO" panose="020F0600000000000000" pitchFamily="50" charset="-128"/>
                <a:ea typeface="HG丸ｺﾞｼｯｸM-PRO" panose="020F0600000000000000" pitchFamily="50" charset="-128"/>
              </a:rPr>
              <a:t/>
            </a:r>
            <a:br>
              <a:rPr lang="ja-JP" altLang="en-US" sz="20000" b="1" dirty="0">
                <a:latin typeface="HG丸ｺﾞｼｯｸM-PRO" panose="020F0600000000000000" pitchFamily="50" charset="-128"/>
                <a:ea typeface="HG丸ｺﾞｼｯｸM-PRO" panose="020F0600000000000000" pitchFamily="50" charset="-128"/>
              </a:rPr>
            </a:br>
            <a:r>
              <a:rPr lang="en-US" altLang="ja-JP" sz="6000" b="1" dirty="0">
                <a:latin typeface="AR P丸ゴシック体M" panose="020B0600010101010101" pitchFamily="50" charset="-128"/>
                <a:ea typeface="AR P丸ゴシック体M" panose="020B0600010101010101" pitchFamily="50" charset="-128"/>
              </a:rPr>
              <a:t/>
            </a:r>
            <a:br>
              <a:rPr lang="en-US" altLang="ja-JP" sz="6000" b="1" dirty="0">
                <a:latin typeface="AR P丸ゴシック体M" panose="020B0600010101010101" pitchFamily="50" charset="-128"/>
                <a:ea typeface="AR P丸ゴシック体M" panose="020B0600010101010101" pitchFamily="50" charset="-128"/>
              </a:rPr>
            </a:br>
            <a:endParaRPr kumimoji="1" lang="ja-JP" altLang="en-US" sz="6000" b="1" dirty="0">
              <a:latin typeface="AR P丸ゴシック体M" panose="020B0600010101010101" pitchFamily="50" charset="-128"/>
              <a:ea typeface="AR P丸ゴシック体M" panose="020B0600010101010101" pitchFamily="50" charset="-128"/>
            </a:endParaRPr>
          </a:p>
        </p:txBody>
      </p:sp>
      <p:sp>
        <p:nvSpPr>
          <p:cNvPr id="4" name="サブタイトル 3"/>
          <p:cNvSpPr>
            <a:spLocks noGrp="1"/>
          </p:cNvSpPr>
          <p:nvPr>
            <p:ph type="subTitle" idx="1"/>
          </p:nvPr>
        </p:nvSpPr>
        <p:spPr>
          <a:xfrm>
            <a:off x="1378038" y="3206840"/>
            <a:ext cx="9193884" cy="3344214"/>
          </a:xfrm>
        </p:spPr>
        <p:txBody>
          <a:bodyPr>
            <a:normAutofit fontScale="92500"/>
          </a:bodyPr>
          <a:lstStyle/>
          <a:p>
            <a:r>
              <a:rPr kumimoji="1" lang="ja-JP" altLang="en-US" sz="20000" b="1" dirty="0" smtClean="0">
                <a:solidFill>
                  <a:schemeClr val="tx1"/>
                </a:solidFill>
                <a:latin typeface="AR P丸ゴシック体M" panose="020B0600010101010101" pitchFamily="50" charset="-128"/>
                <a:ea typeface="AR P丸ゴシック体M" panose="020B0600010101010101" pitchFamily="50" charset="-128"/>
              </a:rPr>
              <a:t>お わ り</a:t>
            </a:r>
            <a:endParaRPr kumimoji="1" lang="ja-JP" altLang="en-US" sz="20000" b="1" dirty="0">
              <a:solidFill>
                <a:schemeClr val="tx1"/>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8433483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64898" y="391886"/>
            <a:ext cx="8001000" cy="2351314"/>
          </a:xfrm>
        </p:spPr>
        <p:txBody>
          <a:bodyPr>
            <a:normAutofit/>
          </a:bodyPr>
          <a:lstStyle/>
          <a:p>
            <a:r>
              <a:rPr kumimoji="1" lang="ja-JP" altLang="en-US" sz="6400" dirty="0" smtClean="0">
                <a:latin typeface="AR P丸ゴシック体M" panose="020B0600010101010101" pitchFamily="50" charset="-128"/>
                <a:ea typeface="AR P丸ゴシック体M" panose="020B0600010101010101" pitchFamily="50" charset="-128"/>
              </a:rPr>
              <a:t>平成</a:t>
            </a:r>
            <a:r>
              <a:rPr kumimoji="1" lang="en-US" altLang="ja-JP" sz="6400" dirty="0" smtClean="0">
                <a:latin typeface="AR P丸ゴシック体M" panose="020B0600010101010101" pitchFamily="50" charset="-128"/>
                <a:ea typeface="AR P丸ゴシック体M" panose="020B0600010101010101" pitchFamily="50" charset="-128"/>
              </a:rPr>
              <a:t>26</a:t>
            </a:r>
            <a:r>
              <a:rPr kumimoji="1" lang="ja-JP" altLang="en-US" sz="6400" dirty="0" smtClean="0">
                <a:latin typeface="AR P丸ゴシック体M" panose="020B0600010101010101" pitchFamily="50" charset="-128"/>
                <a:ea typeface="AR P丸ゴシック体M" panose="020B0600010101010101" pitchFamily="50" charset="-128"/>
              </a:rPr>
              <a:t>年度</a:t>
            </a:r>
            <a:r>
              <a:rPr kumimoji="1" lang="en-US" altLang="ja-JP" sz="6400" dirty="0" smtClean="0">
                <a:latin typeface="AR P丸ゴシック体M" panose="020B0600010101010101" pitchFamily="50" charset="-128"/>
                <a:ea typeface="AR P丸ゴシック体M" panose="020B0600010101010101" pitchFamily="50" charset="-128"/>
              </a:rPr>
              <a:t/>
            </a:r>
            <a:br>
              <a:rPr kumimoji="1" lang="en-US" altLang="ja-JP" sz="6400" dirty="0" smtClean="0">
                <a:latin typeface="AR P丸ゴシック体M" panose="020B0600010101010101" pitchFamily="50" charset="-128"/>
                <a:ea typeface="AR P丸ゴシック体M" panose="020B0600010101010101" pitchFamily="50" charset="-128"/>
              </a:rPr>
            </a:br>
            <a:r>
              <a:rPr kumimoji="1" lang="ja-JP" altLang="en-US" sz="6400" dirty="0" smtClean="0">
                <a:latin typeface="AR P丸ゴシック体M" panose="020B0600010101010101" pitchFamily="50" charset="-128"/>
                <a:ea typeface="AR P丸ゴシック体M" panose="020B0600010101010101" pitchFamily="50" charset="-128"/>
              </a:rPr>
              <a:t>第</a:t>
            </a:r>
            <a:r>
              <a:rPr kumimoji="1" lang="en-US" altLang="ja-JP" sz="6400" dirty="0" smtClean="0">
                <a:latin typeface="AR P丸ゴシック体M" panose="020B0600010101010101" pitchFamily="50" charset="-128"/>
                <a:ea typeface="AR P丸ゴシック体M" panose="020B0600010101010101" pitchFamily="50" charset="-128"/>
              </a:rPr>
              <a:t>23</a:t>
            </a:r>
            <a:r>
              <a:rPr kumimoji="1" lang="ja-JP" altLang="en-US" sz="6400" dirty="0" smtClean="0">
                <a:latin typeface="AR P丸ゴシック体M" panose="020B0600010101010101" pitchFamily="50" charset="-128"/>
                <a:ea typeface="AR P丸ゴシック体M" panose="020B0600010101010101" pitchFamily="50" charset="-128"/>
              </a:rPr>
              <a:t>回通常総会</a:t>
            </a:r>
            <a:endParaRPr kumimoji="1" lang="ja-JP" altLang="en-US" sz="6400" dirty="0">
              <a:latin typeface="AR P丸ゴシック体M" panose="020B0600010101010101" pitchFamily="50" charset="-128"/>
              <a:ea typeface="AR P丸ゴシック体M" panose="020B0600010101010101" pitchFamily="50" charset="-128"/>
            </a:endParaRPr>
          </a:p>
        </p:txBody>
      </p:sp>
      <p:sp>
        <p:nvSpPr>
          <p:cNvPr id="3" name="サブタイトル 2"/>
          <p:cNvSpPr>
            <a:spLocks noGrp="1"/>
          </p:cNvSpPr>
          <p:nvPr>
            <p:ph type="subTitle" idx="1"/>
          </p:nvPr>
        </p:nvSpPr>
        <p:spPr>
          <a:xfrm>
            <a:off x="957943" y="3437467"/>
            <a:ext cx="10189029" cy="1947333"/>
          </a:xfrm>
        </p:spPr>
        <p:txBody>
          <a:bodyPr>
            <a:normAutofit/>
          </a:bodyPr>
          <a:lstStyle/>
          <a:p>
            <a:r>
              <a:rPr kumimoji="1" lang="ja-JP" altLang="en-US" sz="2400" dirty="0" smtClean="0">
                <a:solidFill>
                  <a:schemeClr val="tx1"/>
                </a:solidFill>
                <a:latin typeface="AR P丸ゴシック体M" panose="020B0600010101010101" pitchFamily="50" charset="-128"/>
                <a:ea typeface="AR P丸ゴシック体M" panose="020B0600010101010101" pitchFamily="50" charset="-128"/>
              </a:rPr>
              <a:t>平成</a:t>
            </a:r>
            <a:r>
              <a:rPr kumimoji="1" lang="en-US" altLang="ja-JP" sz="2400" dirty="0" smtClean="0">
                <a:solidFill>
                  <a:schemeClr val="tx1"/>
                </a:solidFill>
                <a:latin typeface="AR P丸ゴシック体M" panose="020B0600010101010101" pitchFamily="50" charset="-128"/>
                <a:ea typeface="AR P丸ゴシック体M" panose="020B0600010101010101" pitchFamily="50" charset="-128"/>
              </a:rPr>
              <a:t>26</a:t>
            </a:r>
            <a:r>
              <a:rPr kumimoji="1" lang="ja-JP" altLang="en-US" sz="2400" dirty="0" smtClean="0">
                <a:solidFill>
                  <a:schemeClr val="tx1"/>
                </a:solidFill>
                <a:latin typeface="AR P丸ゴシック体M" panose="020B0600010101010101" pitchFamily="50" charset="-128"/>
                <a:ea typeface="AR P丸ゴシック体M" panose="020B0600010101010101" pitchFamily="50" charset="-128"/>
              </a:rPr>
              <a:t>年</a:t>
            </a:r>
            <a:r>
              <a:rPr kumimoji="1" lang="en-US" altLang="ja-JP" sz="2400" dirty="0" smtClean="0">
                <a:solidFill>
                  <a:schemeClr val="tx1"/>
                </a:solidFill>
                <a:latin typeface="AR P丸ゴシック体M" panose="020B0600010101010101" pitchFamily="50" charset="-128"/>
                <a:ea typeface="AR P丸ゴシック体M" panose="020B0600010101010101" pitchFamily="50" charset="-128"/>
              </a:rPr>
              <a:t>5</a:t>
            </a:r>
            <a:r>
              <a:rPr kumimoji="1" lang="ja-JP" altLang="en-US" sz="2400" dirty="0" smtClean="0">
                <a:solidFill>
                  <a:schemeClr val="tx1"/>
                </a:solidFill>
                <a:latin typeface="AR P丸ゴシック体M" panose="020B0600010101010101" pitchFamily="50" charset="-128"/>
                <a:ea typeface="AR P丸ゴシック体M" panose="020B0600010101010101" pitchFamily="50" charset="-128"/>
              </a:rPr>
              <a:t>月</a:t>
            </a:r>
            <a:r>
              <a:rPr kumimoji="1" lang="en-US" altLang="ja-JP" sz="2400" dirty="0" smtClean="0">
                <a:solidFill>
                  <a:schemeClr val="tx1"/>
                </a:solidFill>
                <a:latin typeface="AR P丸ゴシック体M" panose="020B0600010101010101" pitchFamily="50" charset="-128"/>
                <a:ea typeface="AR P丸ゴシック体M" panose="020B0600010101010101" pitchFamily="50" charset="-128"/>
              </a:rPr>
              <a:t>31</a:t>
            </a:r>
            <a:r>
              <a:rPr kumimoji="1" lang="ja-JP" altLang="en-US" sz="2400" dirty="0" smtClean="0">
                <a:solidFill>
                  <a:schemeClr val="tx1"/>
                </a:solidFill>
                <a:latin typeface="AR P丸ゴシック体M" panose="020B0600010101010101" pitchFamily="50" charset="-128"/>
                <a:ea typeface="AR P丸ゴシック体M" panose="020B0600010101010101" pitchFamily="50" charset="-128"/>
              </a:rPr>
              <a:t>日、</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ホテル石庭において第</a:t>
            </a:r>
            <a:r>
              <a:rPr lang="en-US" altLang="ja-JP" sz="2400" dirty="0" smtClean="0">
                <a:solidFill>
                  <a:schemeClr val="tx1"/>
                </a:solidFill>
                <a:latin typeface="AR P丸ゴシック体M" panose="020B0600010101010101" pitchFamily="50" charset="-128"/>
                <a:ea typeface="AR P丸ゴシック体M" panose="020B0600010101010101" pitchFamily="50" charset="-128"/>
              </a:rPr>
              <a:t>23</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回通常総会を開催しました。</a:t>
            </a:r>
            <a:endParaRPr lang="en-US" altLang="ja-JP" sz="2400" dirty="0" smtClean="0">
              <a:solidFill>
                <a:schemeClr val="tx1"/>
              </a:solidFill>
              <a:latin typeface="AR P丸ゴシック体M" panose="020B0600010101010101" pitchFamily="50" charset="-128"/>
              <a:ea typeface="AR P丸ゴシック体M" panose="020B0600010101010101" pitchFamily="50" charset="-128"/>
            </a:endParaRPr>
          </a:p>
          <a:p>
            <a:r>
              <a:rPr lang="en-US" altLang="ja-JP" sz="2400" dirty="0">
                <a:solidFill>
                  <a:schemeClr val="tx1"/>
                </a:solidFill>
                <a:latin typeface="AR P丸ゴシック体M" panose="020B0600010101010101" pitchFamily="50" charset="-128"/>
                <a:ea typeface="AR P丸ゴシック体M" panose="020B0600010101010101" pitchFamily="50" charset="-128"/>
              </a:rPr>
              <a:t>25</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年度</a:t>
            </a:r>
            <a:r>
              <a:rPr lang="ja-JP" altLang="en-US" sz="2400" dirty="0">
                <a:solidFill>
                  <a:schemeClr val="tx1"/>
                </a:solidFill>
                <a:latin typeface="AR P丸ゴシック体M" panose="020B0600010101010101" pitchFamily="50" charset="-128"/>
                <a:ea typeface="AR P丸ゴシック体M" panose="020B0600010101010101" pitchFamily="50" charset="-128"/>
              </a:rPr>
              <a:t>事業</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報告・決算報告、</a:t>
            </a:r>
            <a:r>
              <a:rPr lang="en-US" altLang="ja-JP" sz="2400" dirty="0" smtClean="0">
                <a:solidFill>
                  <a:schemeClr val="tx1"/>
                </a:solidFill>
                <a:latin typeface="AR P丸ゴシック体M" panose="020B0600010101010101" pitchFamily="50" charset="-128"/>
                <a:ea typeface="AR P丸ゴシック体M" panose="020B0600010101010101" pitchFamily="50" charset="-128"/>
              </a:rPr>
              <a:t>26</a:t>
            </a:r>
            <a:r>
              <a:rPr lang="ja-JP" altLang="en-US" sz="2400" dirty="0">
                <a:solidFill>
                  <a:schemeClr val="tx1"/>
                </a:solidFill>
                <a:latin typeface="AR P丸ゴシック体M" panose="020B0600010101010101" pitchFamily="50" charset="-128"/>
                <a:ea typeface="AR P丸ゴシック体M" panose="020B0600010101010101" pitchFamily="50" charset="-128"/>
              </a:rPr>
              <a:t>年度の事業</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計画・予算</a:t>
            </a:r>
            <a:r>
              <a:rPr lang="ja-JP" altLang="en-US" sz="2400" dirty="0">
                <a:solidFill>
                  <a:schemeClr val="tx1"/>
                </a:solidFill>
                <a:latin typeface="AR P丸ゴシック体M" panose="020B0600010101010101" pitchFamily="50" charset="-128"/>
                <a:ea typeface="AR P丸ゴシック体M" panose="020B0600010101010101" pitchFamily="50" charset="-128"/>
              </a:rPr>
              <a:t>等、各議案が承認され総会が成功に収められました</a:t>
            </a:r>
            <a:r>
              <a:rPr lang="ja-JP" altLang="en-US" sz="2400" dirty="0" smtClean="0">
                <a:solidFill>
                  <a:schemeClr val="tx1"/>
                </a:solidFill>
                <a:latin typeface="AR P丸ゴシック体M" panose="020B0600010101010101" pitchFamily="50" charset="-128"/>
                <a:ea typeface="AR P丸ゴシック体M" panose="020B0600010101010101" pitchFamily="50" charset="-128"/>
              </a:rPr>
              <a:t>。その後懇親会を行い、部員相互の親睦を深めました。</a:t>
            </a:r>
            <a:endParaRPr lang="ja-JP" altLang="en-US" sz="2400" dirty="0">
              <a:solidFill>
                <a:schemeClr val="tx1"/>
              </a:solidFill>
              <a:latin typeface="AR P丸ゴシック体M" panose="020B0600010101010101" pitchFamily="50" charset="-128"/>
              <a:ea typeface="AR P丸ゴシック体M" panose="020B0600010101010101" pitchFamily="50" charset="-128"/>
            </a:endParaRPr>
          </a:p>
          <a:p>
            <a:endParaRPr lang="en-US" altLang="ja-JP" sz="2800" dirty="0" smtClean="0">
              <a:latin typeface="AR P丸ゴシック体M" panose="020B0600010101010101" pitchFamily="50" charset="-128"/>
              <a:ea typeface="AR P丸ゴシック体M" panose="020B0600010101010101" pitchFamily="50" charset="-128"/>
            </a:endParaRPr>
          </a:p>
          <a:p>
            <a:endParaRPr kumimoji="1" lang="en-US" altLang="ja-JP" sz="4800" dirty="0">
              <a:latin typeface="AR P丸ゴシック体M" panose="020B0600010101010101" pitchFamily="50" charset="-128"/>
              <a:ea typeface="AR P丸ゴシック体M" panose="020B0600010101010101" pitchFamily="50" charset="-128"/>
            </a:endParaRPr>
          </a:p>
          <a:p>
            <a:endParaRPr lang="en-US" altLang="ja-JP" sz="4800" dirty="0" smtClean="0">
              <a:latin typeface="AR P丸ゴシック体M" panose="020B0600010101010101" pitchFamily="50" charset="-128"/>
              <a:ea typeface="AR P丸ゴシック体M" panose="020B0600010101010101" pitchFamily="50" charset="-128"/>
            </a:endParaRPr>
          </a:p>
          <a:p>
            <a:endParaRPr kumimoji="1" lang="en-US" altLang="ja-JP" sz="4800" dirty="0" smtClean="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4041486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5343" y="0"/>
            <a:ext cx="8001000" cy="653604"/>
          </a:xfrm>
        </p:spPr>
        <p:txBody>
          <a:bodyPr>
            <a:norm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通常総会・懇親会の様子</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23275" y="4917098"/>
            <a:ext cx="12085828" cy="728959"/>
          </a:xfrm>
        </p:spPr>
        <p:txBody>
          <a:bodyPr>
            <a:normAutofit fontScale="92500"/>
          </a:bodyPr>
          <a:lstStyle/>
          <a:p>
            <a:r>
              <a:rPr kumimoji="1" lang="ja-JP" altLang="en-US" sz="1400" dirty="0" smtClean="0">
                <a:solidFill>
                  <a:schemeClr val="tx1"/>
                </a:solidFill>
              </a:rPr>
              <a:t>佐藤副部会長の名司会ぶり　　　柏木部会長真面目に挨拶　　　　青年部担当副理事長ご挨拶　　　　　懇親会　乾杯　🍻　　　　　　良い感じの饗場相談役</a:t>
            </a:r>
            <a:endParaRPr kumimoji="1" lang="en-US" altLang="ja-JP" sz="1400" dirty="0" smtClean="0">
              <a:solidFill>
                <a:schemeClr val="tx1"/>
              </a:solidFill>
            </a:endParaRPr>
          </a:p>
          <a:p>
            <a:r>
              <a:rPr lang="ja-JP" altLang="en-US" sz="1400" dirty="0" smtClean="0">
                <a:solidFill>
                  <a:schemeClr val="tx1"/>
                </a:solidFill>
              </a:rPr>
              <a:t>　　　　　　　　　　　　　　　　　　　　　　　　　　　　　　　　　　最後は景気よく一本締め</a:t>
            </a:r>
            <a:r>
              <a:rPr lang="ja-JP" altLang="en-US" sz="1400" dirty="0">
                <a:solidFill>
                  <a:schemeClr val="tx1"/>
                </a:solidFill>
              </a:rPr>
              <a:t>　</a:t>
            </a:r>
            <a:r>
              <a:rPr lang="ja-JP" altLang="en-US" sz="1400" dirty="0" smtClean="0"/>
              <a:t>　　　</a:t>
            </a:r>
            <a:endParaRPr kumimoji="1" lang="ja-JP" altLang="en-US" sz="14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5" y="653604"/>
            <a:ext cx="2307107" cy="419851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471" y="653604"/>
            <a:ext cx="2280255" cy="419851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100" y="653604"/>
            <a:ext cx="2421228" cy="4198514"/>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4702" y="653604"/>
            <a:ext cx="2369713" cy="4198514"/>
          </a:xfrm>
          <a:prstGeom prst="rect">
            <a:avLst/>
          </a:prstGeom>
        </p:spPr>
      </p:pic>
      <p:pic>
        <p:nvPicPr>
          <p:cNvPr id="8"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6789" y="653604"/>
            <a:ext cx="2338029" cy="4198514"/>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7714" y="5196114"/>
            <a:ext cx="3088089" cy="1661886"/>
          </a:xfrm>
          <a:prstGeom prst="rect">
            <a:avLst/>
          </a:prstGeom>
        </p:spPr>
      </p:pic>
    </p:spTree>
    <p:extLst>
      <p:ext uri="{BB962C8B-B14F-4D97-AF65-F5344CB8AC3E}">
        <p14:creationId xmlns:p14="http://schemas.microsoft.com/office/powerpoint/2010/main" val="137719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8097" y="250372"/>
            <a:ext cx="11086874" cy="1607458"/>
          </a:xfrm>
        </p:spPr>
        <p:txBody>
          <a:bodyPr>
            <a:normAutofit fontScale="90000"/>
          </a:bodyPr>
          <a:lstStyle/>
          <a:p>
            <a:r>
              <a:rPr kumimoji="1" lang="ja-JP" altLang="en-US" sz="7100" dirty="0" smtClean="0">
                <a:latin typeface="HG丸ｺﾞｼｯｸM-PRO" panose="020F0600000000000000" pitchFamily="50" charset="-128"/>
                <a:ea typeface="HG丸ｺﾞｼｯｸM-PRO" panose="020F0600000000000000" pitchFamily="50" charset="-128"/>
              </a:rPr>
              <a:t>関青連第３回会員大会</a:t>
            </a:r>
            <a:r>
              <a:rPr kumimoji="1" lang="en-US" altLang="ja-JP" sz="4400" dirty="0" smtClean="0">
                <a:latin typeface="HG丸ｺﾞｼｯｸM-PRO" panose="020F0600000000000000" pitchFamily="50" charset="-128"/>
                <a:ea typeface="HG丸ｺﾞｼｯｸM-PRO" panose="020F0600000000000000" pitchFamily="50" charset="-128"/>
              </a:rPr>
              <a:t>IN</a:t>
            </a:r>
            <a:r>
              <a:rPr kumimoji="1" lang="ja-JP" altLang="en-US" sz="4400" dirty="0" smtClean="0">
                <a:latin typeface="HG丸ｺﾞｼｯｸM-PRO" panose="020F0600000000000000" pitchFamily="50" charset="-128"/>
                <a:ea typeface="HG丸ｺﾞｼｯｸM-PRO" panose="020F0600000000000000" pitchFamily="50" charset="-128"/>
              </a:rPr>
              <a:t>神奈川</a:t>
            </a:r>
            <a:r>
              <a:rPr kumimoji="1" lang="en-US" altLang="ja-JP" sz="4400" dirty="0" smtClean="0">
                <a:latin typeface="HG丸ｺﾞｼｯｸM-PRO" panose="020F0600000000000000" pitchFamily="50" charset="-128"/>
                <a:ea typeface="HG丸ｺﾞｼｯｸM-PRO" panose="020F0600000000000000" pitchFamily="50" charset="-128"/>
              </a:rPr>
              <a:t/>
            </a:r>
            <a:br>
              <a:rPr kumimoji="1" lang="en-US" altLang="ja-JP" sz="4400" dirty="0" smtClean="0">
                <a:latin typeface="HG丸ｺﾞｼｯｸM-PRO" panose="020F0600000000000000" pitchFamily="50" charset="-128"/>
                <a:ea typeface="HG丸ｺﾞｼｯｸM-PRO" panose="020F0600000000000000" pitchFamily="50" charset="-128"/>
              </a:rPr>
            </a:br>
            <a:endParaRPr kumimoji="1" lang="ja-JP" altLang="en-US" sz="4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749526" y="1465943"/>
            <a:ext cx="10702245" cy="4760686"/>
          </a:xfrm>
        </p:spPr>
        <p:txBody>
          <a:bodyPr>
            <a:normAutofit lnSpcReduction="10000"/>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平成２６年</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9</a:t>
            </a:r>
            <a:r>
              <a:rPr lang="ja-JP" altLang="en-US" dirty="0">
                <a:solidFill>
                  <a:schemeClr val="tx1"/>
                </a:solidFill>
                <a:latin typeface="HG丸ｺﾞｼｯｸM-PRO" panose="020F0600000000000000" pitchFamily="50" charset="-128"/>
                <a:ea typeface="HG丸ｺﾞｼｯｸM-PRO" panose="020F0600000000000000" pitchFamily="50" charset="-128"/>
              </a:rPr>
              <a:t>月２７日に関青連第</a:t>
            </a:r>
            <a:r>
              <a:rPr lang="en-US" altLang="ja-JP" dirty="0">
                <a:solidFill>
                  <a:schemeClr val="tx1"/>
                </a:solidFill>
                <a:latin typeface="HG丸ｺﾞｼｯｸM-PRO" panose="020F0600000000000000" pitchFamily="50" charset="-128"/>
                <a:ea typeface="HG丸ｺﾞｼｯｸM-PRO" panose="020F0600000000000000" pitchFamily="50" charset="-128"/>
              </a:rPr>
              <a:t>3</a:t>
            </a:r>
            <a:r>
              <a:rPr lang="ja-JP" altLang="en-US" dirty="0">
                <a:solidFill>
                  <a:schemeClr val="tx1"/>
                </a:solidFill>
                <a:latin typeface="HG丸ｺﾞｼｯｸM-PRO" panose="020F0600000000000000" pitchFamily="50" charset="-128"/>
                <a:ea typeface="HG丸ｺﾞｼｯｸM-PRO" panose="020F0600000000000000" pitchFamily="50" charset="-128"/>
              </a:rPr>
              <a:t>回会員大会が神奈川県鎌倉市・藤沢市でおこなわれました。 </a:t>
            </a:r>
            <a:br>
              <a:rPr lang="ja-JP" altLang="en-US" dirty="0">
                <a:solidFill>
                  <a:schemeClr val="tx1"/>
                </a:solidFill>
                <a:latin typeface="HG丸ｺﾞｼｯｸM-PRO" panose="020F0600000000000000" pitchFamily="50" charset="-128"/>
                <a:ea typeface="HG丸ｺﾞｼｯｸM-PRO" panose="020F0600000000000000" pitchFamily="50" charset="-128"/>
              </a:rPr>
            </a:br>
            <a:r>
              <a:rPr lang="ja-JP" altLang="en-US" dirty="0">
                <a:solidFill>
                  <a:schemeClr val="tx1"/>
                </a:solidFill>
                <a:latin typeface="HG丸ｺﾞｼｯｸM-PRO" panose="020F0600000000000000" pitchFamily="50" charset="-128"/>
                <a:ea typeface="HG丸ｺﾞｼｯｸM-PRO" panose="020F0600000000000000" pitchFamily="50" charset="-128"/>
              </a:rPr>
              <a:t>山梨県青年部も、</a:t>
            </a:r>
            <a:r>
              <a:rPr lang="en-US" altLang="ja-JP" dirty="0">
                <a:solidFill>
                  <a:schemeClr val="tx1"/>
                </a:solidFill>
                <a:latin typeface="HG丸ｺﾞｼｯｸM-PRO" panose="020F0600000000000000" pitchFamily="50" charset="-128"/>
                <a:ea typeface="HG丸ｺﾞｼｯｸM-PRO" panose="020F0600000000000000" pitchFamily="50" charset="-128"/>
              </a:rPr>
              <a:t>20</a:t>
            </a:r>
            <a:r>
              <a:rPr lang="ja-JP" altLang="en-US" dirty="0">
                <a:solidFill>
                  <a:schemeClr val="tx1"/>
                </a:solidFill>
                <a:latin typeface="HG丸ｺﾞｼｯｸM-PRO" panose="020F0600000000000000" pitchFamily="50" charset="-128"/>
                <a:ea typeface="HG丸ｺﾞｼｯｸM-PRO" panose="020F0600000000000000" pitchFamily="50" charset="-128"/>
              </a:rPr>
              <a:t>名のメンバーが参加しました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到着後</a:t>
            </a:r>
            <a:r>
              <a:rPr lang="ja-JP" altLang="en-US" dirty="0">
                <a:solidFill>
                  <a:schemeClr val="tx1"/>
                </a:solidFill>
                <a:latin typeface="HG丸ｺﾞｼｯｸM-PRO" panose="020F0600000000000000" pitchFamily="50" charset="-128"/>
                <a:ea typeface="HG丸ｺﾞｼｯｸM-PRO" panose="020F0600000000000000" pitchFamily="50" charset="-128"/>
              </a:rPr>
              <a:t>、鶴岡八幡宮にて交流事業が行われ</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a:solidFill>
                  <a:schemeClr val="tx1"/>
                </a:solidFill>
                <a:latin typeface="HG丸ｺﾞｼｯｸM-PRO" panose="020F0600000000000000" pitchFamily="50" charset="-128"/>
                <a:ea typeface="HG丸ｺﾞｼｯｸM-PRO" panose="020F0600000000000000" pitchFamily="50" charset="-128"/>
              </a:rPr>
              <a:t>テーマに沿って各県の青年部員が混じってポイントをクリアしていく課題でした</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。他県の部員とも交流を図ることができ良い記念になりました。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その後、会場をグランドホテル湘南に移動し式典での講演を真面目に聞き、懇親会に移行です。藤沢市長のあいさつの後、乾杯し部員相互の親睦を深めました。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各県対抗腕相撲大会では、山梨県代表の</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ミル・マスカキマス</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は残念ながら一回戦敗退でしたが会場のみんなに一番のインパクトを与えられたのではなかったでしょうか</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ミス湘南かわいかったなぁ</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a:t>
            </a:r>
          </a:p>
          <a:p>
            <a:r>
              <a:rPr lang="ja-JP" altLang="en-US" dirty="0" smtClean="0">
                <a:solidFill>
                  <a:schemeClr val="tx1"/>
                </a:solidFill>
                <a:latin typeface="HG丸ｺﾞｼｯｸM-PRO" panose="020F0600000000000000" pitchFamily="50" charset="-128"/>
                <a:ea typeface="HG丸ｺﾞｼｯｸM-PRO" panose="020F0600000000000000" pitchFamily="50" charset="-128"/>
              </a:rPr>
              <a:t>神奈川県電工組青年部員の皆様、ありがとうございました。</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dirty="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4119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kumimoji="1" lang="ja-JP" altLang="en-US" dirty="0" smtClean="0">
                <a:latin typeface="HG丸ｺﾞｼｯｸM-PRO" panose="020F0600000000000000" pitchFamily="50" charset="-128"/>
                <a:ea typeface="HG丸ｺﾞｼｯｸM-PRO" panose="020F0600000000000000" pitchFamily="50" charset="-128"/>
              </a:rPr>
              <a:t>交流事業</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856343" y="5791200"/>
            <a:ext cx="10682514" cy="973666"/>
          </a:xfrm>
        </p:spPr>
        <p:txBody>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鶴岡八幡宮</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長谷寺</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2" y="1638300"/>
            <a:ext cx="5878286" cy="4152900"/>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142" y="2757714"/>
            <a:ext cx="5469845" cy="3520319"/>
          </a:xfrm>
          <a:prstGeom prst="rect">
            <a:avLst/>
          </a:prstGeom>
        </p:spPr>
      </p:pic>
    </p:spTree>
    <p:extLst>
      <p:ext uri="{BB962C8B-B14F-4D97-AF65-F5344CB8AC3E}">
        <p14:creationId xmlns:p14="http://schemas.microsoft.com/office/powerpoint/2010/main" val="2741506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式典</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856343" y="5791200"/>
            <a:ext cx="10682514" cy="973666"/>
          </a:xfrm>
        </p:spPr>
        <p:txBody>
          <a:bodyP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関青連植草会長　ご挨拶</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　</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　　　　　　　　　　　　　　　　　　　　　講演を真剣に聞く山電工組メンバー　</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343" y="1451496"/>
            <a:ext cx="6686247" cy="4194494"/>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3505" y="2917371"/>
            <a:ext cx="4855419" cy="3352800"/>
          </a:xfrm>
          <a:prstGeom prst="rect">
            <a:avLst/>
          </a:prstGeom>
        </p:spPr>
      </p:pic>
    </p:spTree>
    <p:extLst>
      <p:ext uri="{BB962C8B-B14F-4D97-AF65-F5344CB8AC3E}">
        <p14:creationId xmlns:p14="http://schemas.microsoft.com/office/powerpoint/2010/main" val="1986809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449943"/>
            <a:ext cx="8001000" cy="856343"/>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懇親</a:t>
            </a:r>
            <a:r>
              <a:rPr lang="ja-JP" altLang="en-US" dirty="0">
                <a:latin typeface="HG丸ｺﾞｼｯｸM-PRO" panose="020F0600000000000000" pitchFamily="50" charset="-128"/>
                <a:ea typeface="HG丸ｺﾞｼｯｸM-PRO" panose="020F0600000000000000" pitchFamily="50" charset="-128"/>
              </a:rPr>
              <a:t>会</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856343" y="5312229"/>
            <a:ext cx="10682514" cy="1452637"/>
          </a:xfrm>
        </p:spPr>
        <p:txBody>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ミル・マスカキマスと柏木部会長</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endParaRPr lang="en-US" altLang="ja-JP"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　　　　　　　　　　　　　　　　　　　　山電工組青年部メンバー</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669" y="2162629"/>
            <a:ext cx="5486400" cy="4114800"/>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45" y="1306286"/>
            <a:ext cx="5273524" cy="3955143"/>
          </a:xfrm>
          <a:prstGeom prst="rect">
            <a:avLst/>
          </a:prstGeom>
        </p:spPr>
      </p:pic>
    </p:spTree>
    <p:extLst>
      <p:ext uri="{BB962C8B-B14F-4D97-AF65-F5344CB8AC3E}">
        <p14:creationId xmlns:p14="http://schemas.microsoft.com/office/powerpoint/2010/main" val="1377867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4212" y="159658"/>
            <a:ext cx="11188474" cy="1393372"/>
          </a:xfrm>
        </p:spPr>
        <p:txBody>
          <a:bodyPr>
            <a:noAutofit/>
          </a:bodyPr>
          <a:lstStyle/>
          <a:p>
            <a:r>
              <a:rPr lang="ja-JP" altLang="en-US" sz="6400" dirty="0" smtClean="0">
                <a:latin typeface="HG丸ｺﾞｼｯｸM-PRO" panose="020F0600000000000000" pitchFamily="50" charset="-128"/>
                <a:ea typeface="HG丸ｺﾞｼｯｸM-PRO" panose="020F0600000000000000" pitchFamily="50" charset="-128"/>
              </a:rPr>
              <a:t>第１回親睦会</a:t>
            </a:r>
            <a:r>
              <a:rPr lang="ja-JP" altLang="en-US" sz="6400" dirty="0">
                <a:latin typeface="HG丸ｺﾞｼｯｸM-PRO" panose="020F0600000000000000" pitchFamily="50" charset="-128"/>
                <a:ea typeface="HG丸ｺﾞｼｯｸM-PRO" panose="020F0600000000000000" pitchFamily="50" charset="-128"/>
              </a:rPr>
              <a:t>（</a:t>
            </a:r>
            <a:r>
              <a:rPr lang="en-US" altLang="ja-JP" sz="6400" dirty="0" smtClean="0">
                <a:latin typeface="HG丸ｺﾞｼｯｸM-PRO" panose="020F0600000000000000" pitchFamily="50" charset="-128"/>
                <a:ea typeface="HG丸ｺﾞｼｯｸM-PRO" panose="020F0600000000000000" pitchFamily="50" charset="-128"/>
              </a:rPr>
              <a:t>BBQ</a:t>
            </a:r>
            <a:r>
              <a:rPr lang="ja-JP" altLang="en-US" sz="6400" dirty="0" smtClean="0">
                <a:latin typeface="HG丸ｺﾞｼｯｸM-PRO" panose="020F0600000000000000" pitchFamily="50" charset="-128"/>
                <a:ea typeface="HG丸ｺﾞｼｯｸM-PRO" panose="020F0600000000000000" pitchFamily="50" charset="-128"/>
              </a:rPr>
              <a:t>）</a:t>
            </a:r>
            <a:endParaRPr kumimoji="1" lang="ja-JP" altLang="en-US" sz="64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684211" y="2322286"/>
            <a:ext cx="10854645" cy="4165599"/>
          </a:xfrm>
        </p:spPr>
        <p:txBody>
          <a:bodyPr>
            <a:normAutofit/>
          </a:bodyPr>
          <a:lstStyle/>
          <a:p>
            <a:r>
              <a:rPr lang="ja-JP" altLang="en-US" dirty="0" smtClean="0">
                <a:solidFill>
                  <a:schemeClr val="tx1"/>
                </a:solidFill>
                <a:latin typeface="HG丸ｺﾞｼｯｸM-PRO" panose="020F0600000000000000" pitchFamily="50" charset="-128"/>
                <a:ea typeface="HG丸ｺﾞｼｯｸM-PRO" panose="020F0600000000000000" pitchFamily="50" charset="-128"/>
              </a:rPr>
              <a:t>平成</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8</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月</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30</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日、</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山電工組青年部の第１回親睦会を開催しました。</a:t>
            </a:r>
            <a:endParaRPr lang="ja-JP" altLang="en-US"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柏木部会長の地元　都留市の</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戸沢の森和みの里</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で親睦</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BBQ</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を行いました。</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b="1" dirty="0" smtClean="0">
                <a:solidFill>
                  <a:schemeClr val="tx1"/>
                </a:solidFill>
                <a:latin typeface="HG丸ｺﾞｼｯｸM-PRO" panose="020F0600000000000000" pitchFamily="50" charset="-128"/>
                <a:ea typeface="HG丸ｺﾞｼｯｸM-PRO" panose="020F0600000000000000" pitchFamily="50" charset="-128"/>
              </a:rPr>
              <a:t>29</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名が参加し、部員相互の親睦を深めました。</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r>
              <a:rPr lang="en-US" altLang="ja-JP" b="1" dirty="0" smtClean="0">
                <a:solidFill>
                  <a:schemeClr val="tx1"/>
                </a:solidFill>
                <a:latin typeface="HG丸ｺﾞｼｯｸM-PRO" panose="020F0600000000000000" pitchFamily="50" charset="-128"/>
                <a:ea typeface="HG丸ｺﾞｼｯｸM-PRO" panose="020F0600000000000000" pitchFamily="50" charset="-128"/>
              </a:rPr>
              <a:t>BBQ</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の後は、温泉施設</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スター</a:t>
            </a:r>
            <a:r>
              <a:rPr lang="ja-JP" altLang="en-US" b="1" dirty="0" err="1" smtClean="0">
                <a:solidFill>
                  <a:schemeClr val="tx1"/>
                </a:solidFill>
                <a:latin typeface="HG丸ｺﾞｼｯｸM-PRO" panose="020F0600000000000000" pitchFamily="50" charset="-128"/>
                <a:ea typeface="HG丸ｺﾞｼｯｸM-PRO" panose="020F0600000000000000" pitchFamily="50" charset="-128"/>
              </a:rPr>
              <a:t>らんど</a:t>
            </a:r>
            <a:r>
              <a:rPr lang="en-US" altLang="ja-JP" b="1"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b="1" dirty="0" smtClean="0">
                <a:solidFill>
                  <a:schemeClr val="tx1"/>
                </a:solidFill>
                <a:latin typeface="HG丸ｺﾞｼｯｸM-PRO" panose="020F0600000000000000" pitchFamily="50" charset="-128"/>
                <a:ea typeface="HG丸ｺﾞｼｯｸM-PRO" panose="020F0600000000000000" pitchFamily="50" charset="-128"/>
              </a:rPr>
              <a:t>に移動し</a:t>
            </a:r>
            <a:endParaRPr lang="en-US" altLang="ja-JP" b="1"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b="1" dirty="0" smtClean="0">
                <a:solidFill>
                  <a:schemeClr val="tx1"/>
                </a:solidFill>
                <a:latin typeface="HG丸ｺﾞｼｯｸM-PRO" panose="020F0600000000000000" pitchFamily="50" charset="-128"/>
                <a:ea typeface="HG丸ｺﾞｼｯｸM-PRO" panose="020F0600000000000000" pitchFamily="50" charset="-128"/>
              </a:rPr>
              <a:t>温泉につかり、日頃の疲れを癒しました。</a:t>
            </a:r>
            <a:endParaRPr lang="ja-JP" altLang="en-US"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dirty="0" smtClean="0">
              <a:solidFill>
                <a:schemeClr val="tx1"/>
              </a:solidFill>
              <a:latin typeface="HG丸ｺﾞｼｯｸM-PRO" panose="020F0600000000000000" pitchFamily="50" charset="-128"/>
              <a:ea typeface="HG丸ｺﾞｼｯｸM-PRO" panose="020F0600000000000000" pitchFamily="50" charset="-128"/>
            </a:endParaRPr>
          </a:p>
          <a:p>
            <a:endParaRPr lang="ja-JP" altLang="en-US" dirty="0" smtClean="0"/>
          </a:p>
          <a:p>
            <a:endParaRPr lang="ja-JP" altLang="en-US" dirty="0"/>
          </a:p>
        </p:txBody>
      </p:sp>
    </p:spTree>
    <p:extLst>
      <p:ext uri="{BB962C8B-B14F-4D97-AF65-F5344CB8AC3E}">
        <p14:creationId xmlns:p14="http://schemas.microsoft.com/office/powerpoint/2010/main" val="2675889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スライス">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スライ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光沢">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Organic</Template>
  <TotalTime>422</TotalTime>
  <Words>634</Words>
  <Application>Microsoft Office PowerPoint</Application>
  <PresentationFormat>ワイド画面</PresentationFormat>
  <Paragraphs>97</Paragraphs>
  <Slides>28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AR P丸ゴシック体M</vt:lpstr>
      <vt:lpstr>HG丸ｺﾞｼｯｸM-PRO</vt:lpstr>
      <vt:lpstr>メイリオ</vt:lpstr>
      <vt:lpstr>Century Gothic</vt:lpstr>
      <vt:lpstr>Wingdings 3</vt:lpstr>
      <vt:lpstr>スライス</vt:lpstr>
      <vt:lpstr>山梨県電気工事工業組合</vt:lpstr>
      <vt:lpstr>山梨県電気工事工業組合青年部会です。 </vt:lpstr>
      <vt:lpstr>平成26年度 第23回通常総会</vt:lpstr>
      <vt:lpstr>通常総会・懇親会の様子</vt:lpstr>
      <vt:lpstr>関青連第３回会員大会IN神奈川 </vt:lpstr>
      <vt:lpstr>交流事業</vt:lpstr>
      <vt:lpstr>式典</vt:lpstr>
      <vt:lpstr>懇親会</vt:lpstr>
      <vt:lpstr>第１回親睦会（BBQ）</vt:lpstr>
      <vt:lpstr>BBQの様子 </vt:lpstr>
      <vt:lpstr>山梨県県民の日 　記念イベントへの出展</vt:lpstr>
      <vt:lpstr>会場の様子</vt:lpstr>
      <vt:lpstr>会場の様子</vt:lpstr>
      <vt:lpstr>部員手作りによる装置!?</vt:lpstr>
      <vt:lpstr>大活躍した二人</vt:lpstr>
      <vt:lpstr>HEMS・BEMSの研修会 </vt:lpstr>
      <vt:lpstr>会場</vt:lpstr>
      <vt:lpstr>研修会</vt:lpstr>
      <vt:lpstr>研修会</vt:lpstr>
      <vt:lpstr>第2回親睦会(ゴルフ大会) 　＆新年会</vt:lpstr>
      <vt:lpstr>親睦ゴルフコンペ</vt:lpstr>
      <vt:lpstr>親睦ゴルフコンペ</vt:lpstr>
      <vt:lpstr>新年会</vt:lpstr>
      <vt:lpstr>新年会</vt:lpstr>
      <vt:lpstr>新年会</vt:lpstr>
      <vt:lpstr> 山電工組青年部会 平成２６年度事業報告  </vt:lpstr>
      <vt:lpstr>山梨県電気工事工業組合 青年部会 平成27年度も頑張ります!!  </vt:lpstr>
      <vt:lpstr>本当に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山梨県電気工事工業組合</dc:title>
  <dc:creator>望月征洋</dc:creator>
  <cp:lastModifiedBy>望月征洋</cp:lastModifiedBy>
  <cp:revision>49</cp:revision>
  <dcterms:created xsi:type="dcterms:W3CDTF">2015-02-17T12:08:01Z</dcterms:created>
  <dcterms:modified xsi:type="dcterms:W3CDTF">2015-03-13T13:34:55Z</dcterms:modified>
</cp:coreProperties>
</file>